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69" r:id="rId3"/>
    <p:sldId id="270" r:id="rId4"/>
    <p:sldId id="271" r:id="rId5"/>
    <p:sldId id="272" r:id="rId6"/>
    <p:sldId id="276" r:id="rId7"/>
    <p:sldId id="275" r:id="rId8"/>
    <p:sldId id="274" r:id="rId9"/>
    <p:sldId id="273" r:id="rId1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365"/>
    <a:srgbClr val="C3DA46"/>
    <a:srgbClr val="FCB900"/>
    <a:srgbClr val="A50021"/>
    <a:srgbClr val="6896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61" d="100"/>
          <a:sy n="61"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70624CD-9405-4C60-8871-A2C7555FE188}" type="datetimeFigureOut">
              <a:rPr lang="de-DE" smtClean="0"/>
              <a:t>12.01.2024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7EAEE9F-FD63-4C3B-B1A2-85666D75C580}" type="slidenum">
              <a:rPr lang="de-DE" smtClean="0"/>
              <a:t>‹Nr.›</a:t>
            </a:fld>
            <a:endParaRPr lang="de-DE"/>
          </a:p>
        </p:txBody>
      </p:sp>
    </p:spTree>
    <p:extLst>
      <p:ext uri="{BB962C8B-B14F-4D97-AF65-F5344CB8AC3E}">
        <p14:creationId xmlns:p14="http://schemas.microsoft.com/office/powerpoint/2010/main" val="260143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3C152-AF12-46C1-A1DF-E450457DB1B5}"/>
              </a:ext>
            </a:extLst>
          </p:cNvPr>
          <p:cNvSpPr>
            <a:spLocks noGrp="1"/>
          </p:cNvSpPr>
          <p:nvPr>
            <p:ph type="ctrTitle"/>
          </p:nvPr>
        </p:nvSpPr>
        <p:spPr>
          <a:xfrm>
            <a:off x="1524000" y="1122363"/>
            <a:ext cx="9144000" cy="1941348"/>
          </a:xfrm>
        </p:spPr>
        <p:txBody>
          <a:bodyPr anchor="ctr" anchorCtr="0">
            <a:normAutofit/>
          </a:bodyPr>
          <a:lstStyle>
            <a:lvl1pPr algn="ctr">
              <a:defRPr sz="5400"/>
            </a:lvl1pPr>
          </a:lstStyle>
          <a:p>
            <a:r>
              <a:rPr lang="de-DE" dirty="0"/>
              <a:t>Mastertitelformat bearbeiten</a:t>
            </a:r>
          </a:p>
        </p:txBody>
      </p:sp>
      <p:sp>
        <p:nvSpPr>
          <p:cNvPr id="3" name="Untertitel 2">
            <a:extLst>
              <a:ext uri="{FF2B5EF4-FFF2-40B4-BE49-F238E27FC236}">
                <a16:creationId xmlns:a16="http://schemas.microsoft.com/office/drawing/2014/main" id="{7666F99B-E577-40FD-8B95-206C38C5317E}"/>
              </a:ext>
            </a:extLst>
          </p:cNvPr>
          <p:cNvSpPr>
            <a:spLocks noGrp="1"/>
          </p:cNvSpPr>
          <p:nvPr>
            <p:ph type="subTitle" idx="1"/>
          </p:nvPr>
        </p:nvSpPr>
        <p:spPr>
          <a:xfrm>
            <a:off x="1524000" y="3063711"/>
            <a:ext cx="9144000" cy="1655762"/>
          </a:xfrm>
          <a:solidFill>
            <a:srgbClr val="195365"/>
          </a:solidFill>
          <a:effectLst>
            <a:outerShdw blurRad="50800" dist="38100" dir="2700000" algn="tl" rotWithShape="0">
              <a:prstClr val="black">
                <a:alpha val="40000"/>
              </a:prstClr>
            </a:outerShdw>
          </a:effectLst>
        </p:spPr>
        <p:txBody>
          <a:bodyPr anchor="ctr" anchorCtr="0">
            <a:normAutofit/>
          </a:bodyPr>
          <a:lstStyle>
            <a:lvl1pPr marL="0" indent="0" algn="ctr">
              <a:buNone/>
              <a:defRPr sz="3600" b="1">
                <a:solidFill>
                  <a:srgbClr val="C3D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AC2A7CCF-A357-481B-80DE-F3228F481CC2}"/>
              </a:ext>
            </a:extLst>
          </p:cNvPr>
          <p:cNvSpPr>
            <a:spLocks noGrp="1"/>
          </p:cNvSpPr>
          <p:nvPr>
            <p:ph type="dt" sz="half" idx="10"/>
          </p:nvPr>
        </p:nvSpPr>
        <p:spPr/>
        <p:txBody>
          <a:bodyPr/>
          <a:lstStyle/>
          <a:p>
            <a:fld id="{B65BC635-AE84-4D93-A010-D998672A085C}" type="datetime1">
              <a:rPr lang="de-DE" smtClean="0"/>
              <a:t>12.01.2024</a:t>
            </a:fld>
            <a:endParaRPr lang="de-DE"/>
          </a:p>
        </p:txBody>
      </p:sp>
      <p:sp>
        <p:nvSpPr>
          <p:cNvPr id="5" name="Fußzeilenplatzhalter 4">
            <a:extLst>
              <a:ext uri="{FF2B5EF4-FFF2-40B4-BE49-F238E27FC236}">
                <a16:creationId xmlns:a16="http://schemas.microsoft.com/office/drawing/2014/main" id="{8E1ECA36-6664-4C90-B72D-A7611BD40F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963D112-80E6-4D6A-89A3-BDD3E95976A8}"/>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156242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BBADD-D6B0-4F84-B3D9-44CF8923C8A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97E3559-7EBA-4B85-B46F-F32DDA5FF97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C301DD-A472-416C-BDA2-5E027708810F}"/>
              </a:ext>
            </a:extLst>
          </p:cNvPr>
          <p:cNvSpPr>
            <a:spLocks noGrp="1"/>
          </p:cNvSpPr>
          <p:nvPr>
            <p:ph type="dt" sz="half" idx="10"/>
          </p:nvPr>
        </p:nvSpPr>
        <p:spPr/>
        <p:txBody>
          <a:bodyPr/>
          <a:lstStyle/>
          <a:p>
            <a:fld id="{B1498754-BACC-4C3F-9DFB-92CBC44AC8D0}" type="datetime1">
              <a:rPr lang="de-DE" smtClean="0"/>
              <a:t>12.01.2024</a:t>
            </a:fld>
            <a:endParaRPr lang="de-DE"/>
          </a:p>
        </p:txBody>
      </p:sp>
      <p:sp>
        <p:nvSpPr>
          <p:cNvPr id="5" name="Fußzeilenplatzhalter 4">
            <a:extLst>
              <a:ext uri="{FF2B5EF4-FFF2-40B4-BE49-F238E27FC236}">
                <a16:creationId xmlns:a16="http://schemas.microsoft.com/office/drawing/2014/main" id="{42A2EEF6-6A5C-4E96-8503-C4DD7E13A1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3DDD3B-6DCD-4218-ABB9-D4CFA99E8DE4}"/>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370421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B8740DD-8516-4566-A3AB-C8F30E4A5DA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1A9BB9-EC16-479C-B62B-05EB0E5D65D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A8F6552-8618-4DD1-8568-4C884112E668}"/>
              </a:ext>
            </a:extLst>
          </p:cNvPr>
          <p:cNvSpPr>
            <a:spLocks noGrp="1"/>
          </p:cNvSpPr>
          <p:nvPr>
            <p:ph type="dt" sz="half" idx="10"/>
          </p:nvPr>
        </p:nvSpPr>
        <p:spPr/>
        <p:txBody>
          <a:bodyPr/>
          <a:lstStyle/>
          <a:p>
            <a:fld id="{8311C3FB-2228-4A56-80A9-F4B16E079B53}" type="datetime1">
              <a:rPr lang="de-DE" smtClean="0"/>
              <a:t>12.01.2024</a:t>
            </a:fld>
            <a:endParaRPr lang="de-DE"/>
          </a:p>
        </p:txBody>
      </p:sp>
      <p:sp>
        <p:nvSpPr>
          <p:cNvPr id="5" name="Fußzeilenplatzhalter 4">
            <a:extLst>
              <a:ext uri="{FF2B5EF4-FFF2-40B4-BE49-F238E27FC236}">
                <a16:creationId xmlns:a16="http://schemas.microsoft.com/office/drawing/2014/main" id="{847C4EFF-3EA2-402C-8F3D-4788E6CFFA5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D3CC3D-6E4E-4365-B2D7-A4E680886A0B}"/>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25798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B2E59-13CA-428A-8B04-9905F93E2959}"/>
              </a:ext>
            </a:extLst>
          </p:cNvPr>
          <p:cNvSpPr>
            <a:spLocks noGrp="1"/>
          </p:cNvSpPr>
          <p:nvPr>
            <p:ph type="title"/>
          </p:nvPr>
        </p:nvSpPr>
        <p:spPr>
          <a:xfrm>
            <a:off x="838200" y="763985"/>
            <a:ext cx="10515599" cy="882254"/>
          </a:xfrm>
          <a:solidFill>
            <a:srgbClr val="C3DA46"/>
          </a:solidFill>
        </p:spPr>
        <p:txBody>
          <a:bodyPr/>
          <a:lstStyle>
            <a:lvl1pPr>
              <a:defRPr>
                <a:solidFill>
                  <a:srgbClr val="195365"/>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82F614AD-2998-4D95-9755-3392532B60C8}"/>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843FED2-16C2-4B62-AC03-FE55FE314FBA}"/>
              </a:ext>
            </a:extLst>
          </p:cNvPr>
          <p:cNvSpPr>
            <a:spLocks noGrp="1"/>
          </p:cNvSpPr>
          <p:nvPr>
            <p:ph type="dt" sz="half" idx="10"/>
          </p:nvPr>
        </p:nvSpPr>
        <p:spPr/>
        <p:txBody>
          <a:bodyPr/>
          <a:lstStyle/>
          <a:p>
            <a:fld id="{794EB6D6-4340-4BA2-9E66-3F4488D27C1E}" type="datetime1">
              <a:rPr lang="de-DE" smtClean="0"/>
              <a:t>12.01.2024</a:t>
            </a:fld>
            <a:endParaRPr lang="de-DE"/>
          </a:p>
        </p:txBody>
      </p:sp>
      <p:sp>
        <p:nvSpPr>
          <p:cNvPr id="5" name="Fußzeilenplatzhalter 4">
            <a:extLst>
              <a:ext uri="{FF2B5EF4-FFF2-40B4-BE49-F238E27FC236}">
                <a16:creationId xmlns:a16="http://schemas.microsoft.com/office/drawing/2014/main" id="{6B4170BB-380E-4B64-9D21-F75B91493E7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909CD6-C903-4DE9-95C6-F0BCD587941B}"/>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295168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E98A7-66C0-43BD-BC20-DA8402BD1A5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B64A99E-AF08-4F17-95C9-EF97EBCB62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CA728A-747C-48FA-B602-FA57F751E204}"/>
              </a:ext>
            </a:extLst>
          </p:cNvPr>
          <p:cNvSpPr>
            <a:spLocks noGrp="1"/>
          </p:cNvSpPr>
          <p:nvPr>
            <p:ph type="dt" sz="half" idx="10"/>
          </p:nvPr>
        </p:nvSpPr>
        <p:spPr/>
        <p:txBody>
          <a:bodyPr/>
          <a:lstStyle/>
          <a:p>
            <a:fld id="{4ABCBF40-5DF2-4BB9-8EBA-38CE4E32C4B9}" type="datetime1">
              <a:rPr lang="de-DE" smtClean="0"/>
              <a:t>12.01.2024</a:t>
            </a:fld>
            <a:endParaRPr lang="de-DE"/>
          </a:p>
        </p:txBody>
      </p:sp>
      <p:sp>
        <p:nvSpPr>
          <p:cNvPr id="5" name="Fußzeilenplatzhalter 4">
            <a:extLst>
              <a:ext uri="{FF2B5EF4-FFF2-40B4-BE49-F238E27FC236}">
                <a16:creationId xmlns:a16="http://schemas.microsoft.com/office/drawing/2014/main" id="{453A6179-A654-414E-A28A-558DE71603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44B0C1-D4C8-47A7-9AED-67CB81A1F4E7}"/>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51991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23A44-6439-4068-B6F0-19F8BFAC8C7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48D455D-2017-41A9-8A12-D7960A4D94F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4C56A6F-9A86-4F97-8026-A67C50D049A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ACA90F5-F329-4EFD-8BBB-7AB769E527A6}"/>
              </a:ext>
            </a:extLst>
          </p:cNvPr>
          <p:cNvSpPr>
            <a:spLocks noGrp="1"/>
          </p:cNvSpPr>
          <p:nvPr>
            <p:ph type="dt" sz="half" idx="10"/>
          </p:nvPr>
        </p:nvSpPr>
        <p:spPr/>
        <p:txBody>
          <a:bodyPr/>
          <a:lstStyle/>
          <a:p>
            <a:fld id="{605BC074-4A0B-43ED-B6A6-2265ADFFC92A}" type="datetime1">
              <a:rPr lang="de-DE" smtClean="0"/>
              <a:t>12.01.2024</a:t>
            </a:fld>
            <a:endParaRPr lang="de-DE"/>
          </a:p>
        </p:txBody>
      </p:sp>
      <p:sp>
        <p:nvSpPr>
          <p:cNvPr id="6" name="Fußzeilenplatzhalter 5">
            <a:extLst>
              <a:ext uri="{FF2B5EF4-FFF2-40B4-BE49-F238E27FC236}">
                <a16:creationId xmlns:a16="http://schemas.microsoft.com/office/drawing/2014/main" id="{A6EC589B-FAFE-4B75-AD19-D8656FDB362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0AD6370-833B-4F43-A3C2-BEB272EC5268}"/>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245832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A048-944F-4158-B699-A44FA7C5FBC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82CB320-3265-466A-8557-38455F3F8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3C5898B-4098-40D3-A841-C4B2689AE42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5B7A032-0500-43CA-9A6D-8F978E81F4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5E66D3-E16D-4C19-AE9C-38DB39EDA6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0E28063-CF8D-4415-89B8-40F154B0547D}"/>
              </a:ext>
            </a:extLst>
          </p:cNvPr>
          <p:cNvSpPr>
            <a:spLocks noGrp="1"/>
          </p:cNvSpPr>
          <p:nvPr>
            <p:ph type="dt" sz="half" idx="10"/>
          </p:nvPr>
        </p:nvSpPr>
        <p:spPr/>
        <p:txBody>
          <a:bodyPr/>
          <a:lstStyle/>
          <a:p>
            <a:fld id="{038D8C54-0A2D-4092-B0F2-08864B939DCE}" type="datetime1">
              <a:rPr lang="de-DE" smtClean="0"/>
              <a:t>12.01.2024</a:t>
            </a:fld>
            <a:endParaRPr lang="de-DE"/>
          </a:p>
        </p:txBody>
      </p:sp>
      <p:sp>
        <p:nvSpPr>
          <p:cNvPr id="8" name="Fußzeilenplatzhalter 7">
            <a:extLst>
              <a:ext uri="{FF2B5EF4-FFF2-40B4-BE49-F238E27FC236}">
                <a16:creationId xmlns:a16="http://schemas.microsoft.com/office/drawing/2014/main" id="{2D0105CE-5B2C-4451-9E15-ABB4A25C563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9F1EACA-7515-4D73-AA73-D0F472450C30}"/>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337603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81E38-F1D4-4017-902B-81C9165659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76B3796-863F-42D2-8AFC-2EB2F376DC8B}"/>
              </a:ext>
            </a:extLst>
          </p:cNvPr>
          <p:cNvSpPr>
            <a:spLocks noGrp="1"/>
          </p:cNvSpPr>
          <p:nvPr>
            <p:ph type="dt" sz="half" idx="10"/>
          </p:nvPr>
        </p:nvSpPr>
        <p:spPr/>
        <p:txBody>
          <a:bodyPr/>
          <a:lstStyle/>
          <a:p>
            <a:fld id="{CE02D0A3-8062-4D2D-ACA4-C3A3BF724182}" type="datetime1">
              <a:rPr lang="de-DE" smtClean="0"/>
              <a:t>12.01.2024</a:t>
            </a:fld>
            <a:endParaRPr lang="de-DE"/>
          </a:p>
        </p:txBody>
      </p:sp>
      <p:sp>
        <p:nvSpPr>
          <p:cNvPr id="4" name="Fußzeilenplatzhalter 3">
            <a:extLst>
              <a:ext uri="{FF2B5EF4-FFF2-40B4-BE49-F238E27FC236}">
                <a16:creationId xmlns:a16="http://schemas.microsoft.com/office/drawing/2014/main" id="{AB9FA398-3D05-4000-9AB8-1B7DD9D0291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5BF9AF3-E29C-4253-9874-21AD08F26E67}"/>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75670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11EFF92-17D4-4394-8D65-EB15584A5FD3}"/>
              </a:ext>
            </a:extLst>
          </p:cNvPr>
          <p:cNvSpPr>
            <a:spLocks noGrp="1"/>
          </p:cNvSpPr>
          <p:nvPr>
            <p:ph type="dt" sz="half" idx="10"/>
          </p:nvPr>
        </p:nvSpPr>
        <p:spPr/>
        <p:txBody>
          <a:bodyPr/>
          <a:lstStyle/>
          <a:p>
            <a:fld id="{DFBB22ED-949D-45F0-A3C9-A87A502F7529}" type="datetime1">
              <a:rPr lang="de-DE" smtClean="0"/>
              <a:t>12.01.2024</a:t>
            </a:fld>
            <a:endParaRPr lang="de-DE"/>
          </a:p>
        </p:txBody>
      </p:sp>
      <p:sp>
        <p:nvSpPr>
          <p:cNvPr id="3" name="Fußzeilenplatzhalter 2">
            <a:extLst>
              <a:ext uri="{FF2B5EF4-FFF2-40B4-BE49-F238E27FC236}">
                <a16:creationId xmlns:a16="http://schemas.microsoft.com/office/drawing/2014/main" id="{4CA093A0-2E25-4691-A7EA-F348CD14F05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7D0BF49-6398-4131-9B1B-C3AD35191B82}"/>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357690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57B914-139B-42C7-8B94-82CD068F41D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4A618E7-9CA1-4495-8C58-6E01926DE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39D1B78-FA9E-4AA8-9902-2CE0345D2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2EA4EAB-6E73-4387-BF4B-A4BD21F77FF1}"/>
              </a:ext>
            </a:extLst>
          </p:cNvPr>
          <p:cNvSpPr>
            <a:spLocks noGrp="1"/>
          </p:cNvSpPr>
          <p:nvPr>
            <p:ph type="dt" sz="half" idx="10"/>
          </p:nvPr>
        </p:nvSpPr>
        <p:spPr/>
        <p:txBody>
          <a:bodyPr/>
          <a:lstStyle/>
          <a:p>
            <a:fld id="{51E57433-DB26-4E4D-9CFB-1BC87709191F}" type="datetime1">
              <a:rPr lang="de-DE" smtClean="0"/>
              <a:t>12.01.2024</a:t>
            </a:fld>
            <a:endParaRPr lang="de-DE"/>
          </a:p>
        </p:txBody>
      </p:sp>
      <p:sp>
        <p:nvSpPr>
          <p:cNvPr id="6" name="Fußzeilenplatzhalter 5">
            <a:extLst>
              <a:ext uri="{FF2B5EF4-FFF2-40B4-BE49-F238E27FC236}">
                <a16:creationId xmlns:a16="http://schemas.microsoft.com/office/drawing/2014/main" id="{A5CC04D7-C674-4562-B8B7-423C8290D7A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7C1E89B-7028-40D1-8558-5E59933FA7C0}"/>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422825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80CCC-FF7C-4CCD-8814-269BBE6162B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53FC2FE-432D-4AA0-A679-930B54C81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3A26CAB-F807-41A2-9007-1513A8D2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C9790F-8ECE-472B-A7C8-048C6EE9D4A2}"/>
              </a:ext>
            </a:extLst>
          </p:cNvPr>
          <p:cNvSpPr>
            <a:spLocks noGrp="1"/>
          </p:cNvSpPr>
          <p:nvPr>
            <p:ph type="dt" sz="half" idx="10"/>
          </p:nvPr>
        </p:nvSpPr>
        <p:spPr/>
        <p:txBody>
          <a:bodyPr/>
          <a:lstStyle/>
          <a:p>
            <a:fld id="{E2D6BF1D-10B5-4563-80C2-EF4687703139}" type="datetime1">
              <a:rPr lang="de-DE" smtClean="0"/>
              <a:t>12.01.2024</a:t>
            </a:fld>
            <a:endParaRPr lang="de-DE"/>
          </a:p>
        </p:txBody>
      </p:sp>
      <p:sp>
        <p:nvSpPr>
          <p:cNvPr id="6" name="Fußzeilenplatzhalter 5">
            <a:extLst>
              <a:ext uri="{FF2B5EF4-FFF2-40B4-BE49-F238E27FC236}">
                <a16:creationId xmlns:a16="http://schemas.microsoft.com/office/drawing/2014/main" id="{1283CBF3-43FD-495C-AEE1-75805CA5CB8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71F105-C065-448A-9707-A0E5ADC83A65}"/>
              </a:ext>
            </a:extLst>
          </p:cNvPr>
          <p:cNvSpPr>
            <a:spLocks noGrp="1"/>
          </p:cNvSpPr>
          <p:nvPr>
            <p:ph type="sldNum" sz="quarter" idx="12"/>
          </p:nvPr>
        </p:nvSpPr>
        <p:spPr/>
        <p:txBody>
          <a:bodyPr/>
          <a:lstStyle/>
          <a:p>
            <a:fld id="{2E3B6F9F-F27F-4258-B691-A8CA2864D830}" type="slidenum">
              <a:rPr lang="de-DE" smtClean="0"/>
              <a:t>‹Nr.›</a:t>
            </a:fld>
            <a:endParaRPr lang="de-DE"/>
          </a:p>
        </p:txBody>
      </p:sp>
    </p:spTree>
    <p:extLst>
      <p:ext uri="{BB962C8B-B14F-4D97-AF65-F5344CB8AC3E}">
        <p14:creationId xmlns:p14="http://schemas.microsoft.com/office/powerpoint/2010/main" val="136013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4E1CE25-CD54-4DA7-A804-0270628E00B6}"/>
              </a:ext>
            </a:extLst>
          </p:cNvPr>
          <p:cNvSpPr>
            <a:spLocks noGrp="1"/>
          </p:cNvSpPr>
          <p:nvPr>
            <p:ph type="title"/>
          </p:nvPr>
        </p:nvSpPr>
        <p:spPr>
          <a:xfrm>
            <a:off x="838201" y="763985"/>
            <a:ext cx="10515599" cy="882254"/>
          </a:xfrm>
          <a:prstGeom prst="rect">
            <a:avLst/>
          </a:prstGeom>
          <a:solidFill>
            <a:srgbClr val="C3DA46"/>
          </a:solidFill>
          <a:ln>
            <a:solidFill>
              <a:srgbClr val="195365"/>
            </a:solidFill>
          </a:ln>
          <a:effectLst>
            <a:outerShdw blurRad="50800" dist="38100" dir="2700000" algn="tl" rotWithShape="0">
              <a:prstClr val="black">
                <a:alpha val="40000"/>
              </a:prstClr>
            </a:outerShdw>
          </a:effectLst>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B5ADF13-FC17-48E8-9BFA-AE63381DD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BA8BDDD6-CCFC-45A4-BEAE-BE7BAF1FB9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FC000-8FA2-465C-A5E3-D799AC7518FA}" type="datetime1">
              <a:rPr lang="de-DE" smtClean="0"/>
              <a:t>12.01.2024</a:t>
            </a:fld>
            <a:endParaRPr lang="de-DE"/>
          </a:p>
        </p:txBody>
      </p:sp>
      <p:sp>
        <p:nvSpPr>
          <p:cNvPr id="5" name="Fußzeilenplatzhalter 4">
            <a:extLst>
              <a:ext uri="{FF2B5EF4-FFF2-40B4-BE49-F238E27FC236}">
                <a16:creationId xmlns:a16="http://schemas.microsoft.com/office/drawing/2014/main" id="{D2BC73F0-FDAD-4DC9-ACC6-A29AD06F4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Fakultät für Physik</a:t>
            </a:r>
          </a:p>
        </p:txBody>
      </p:sp>
      <p:sp>
        <p:nvSpPr>
          <p:cNvPr id="6" name="Foliennummernplatzhalter 5">
            <a:extLst>
              <a:ext uri="{FF2B5EF4-FFF2-40B4-BE49-F238E27FC236}">
                <a16:creationId xmlns:a16="http://schemas.microsoft.com/office/drawing/2014/main" id="{FB18CCB2-114E-4D96-AFFA-65325F927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6F9F-F27F-4258-B691-A8CA2864D830}" type="slidenum">
              <a:rPr lang="de-DE" smtClean="0"/>
              <a:t>‹Nr.›</a:t>
            </a:fld>
            <a:endParaRPr lang="de-DE"/>
          </a:p>
        </p:txBody>
      </p:sp>
      <p:pic>
        <p:nvPicPr>
          <p:cNvPr id="7" name="Grafik 6">
            <a:extLst>
              <a:ext uri="{FF2B5EF4-FFF2-40B4-BE49-F238E27FC236}">
                <a16:creationId xmlns:a16="http://schemas.microsoft.com/office/drawing/2014/main" id="{5BA64B96-114C-40D7-914D-2D8E77339350}"/>
              </a:ext>
            </a:extLst>
          </p:cNvPr>
          <p:cNvPicPr>
            <a:picLocks noChangeAspect="1"/>
          </p:cNvPicPr>
          <p:nvPr userDrawn="1"/>
        </p:nvPicPr>
        <p:blipFill>
          <a:blip r:embed="rId13"/>
          <a:stretch>
            <a:fillRect/>
          </a:stretch>
        </p:blipFill>
        <p:spPr>
          <a:xfrm>
            <a:off x="162675" y="136525"/>
            <a:ext cx="2743200" cy="541626"/>
          </a:xfrm>
          <a:prstGeom prst="rect">
            <a:avLst/>
          </a:prstGeom>
        </p:spPr>
      </p:pic>
    </p:spTree>
    <p:extLst>
      <p:ext uri="{BB962C8B-B14F-4D97-AF65-F5344CB8AC3E}">
        <p14:creationId xmlns:p14="http://schemas.microsoft.com/office/powerpoint/2010/main" val="195547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3600" b="1" kern="1200">
          <a:solidFill>
            <a:srgbClr val="1953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953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953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953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953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953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01E53B5-2AA6-420F-9829-D44D275EAFFC}"/>
              </a:ext>
            </a:extLst>
          </p:cNvPr>
          <p:cNvSpPr>
            <a:spLocks noGrp="1"/>
          </p:cNvSpPr>
          <p:nvPr>
            <p:ph type="ctrTitle"/>
          </p:nvPr>
        </p:nvSpPr>
        <p:spPr>
          <a:xfrm>
            <a:off x="1524000" y="763572"/>
            <a:ext cx="9144000" cy="3223966"/>
          </a:xfrm>
        </p:spPr>
        <p:txBody>
          <a:bodyPr>
            <a:normAutofit/>
          </a:bodyPr>
          <a:lstStyle/>
          <a:p>
            <a:r>
              <a:rPr lang="de-DE" sz="5400" dirty="0">
                <a:solidFill>
                  <a:srgbClr val="000000"/>
                </a:solidFill>
                <a:latin typeface="Calibri" panose="020F0502020204030204" pitchFamily="34" charset="0"/>
              </a:rPr>
              <a:t> </a:t>
            </a:r>
            <a:r>
              <a:rPr lang="de-DE" sz="6000" b="1" dirty="0">
                <a:solidFill>
                  <a:srgbClr val="195365"/>
                </a:solidFill>
                <a:latin typeface="Calibri" panose="020F0502020204030204" pitchFamily="34" charset="0"/>
              </a:rPr>
              <a:t>MINTCHALLENGE PLUS</a:t>
            </a:r>
            <a:br>
              <a:rPr lang="de-DE" sz="6000" b="1" dirty="0">
                <a:solidFill>
                  <a:srgbClr val="195365"/>
                </a:solidFill>
                <a:latin typeface="Calibri" panose="020F0502020204030204" pitchFamily="34" charset="0"/>
              </a:rPr>
            </a:br>
            <a:r>
              <a:rPr lang="de-DE" sz="6000" b="1" dirty="0">
                <a:solidFill>
                  <a:srgbClr val="195365"/>
                </a:solidFill>
                <a:latin typeface="Calibri" panose="020F0502020204030204" pitchFamily="34" charset="0"/>
              </a:rPr>
              <a:t>  </a:t>
            </a:r>
            <a:r>
              <a:rPr lang="de-DE" sz="4400" b="1" dirty="0">
                <a:solidFill>
                  <a:srgbClr val="195365"/>
                </a:solidFill>
                <a:latin typeface="Calibri" panose="020F0502020204030204" pitchFamily="34" charset="0"/>
              </a:rPr>
              <a:t>Mit interdisziplinärer MINT-Bildung neue Zielgruppen erreichen </a:t>
            </a:r>
            <a:endParaRPr lang="de-DE" dirty="0"/>
          </a:p>
        </p:txBody>
      </p:sp>
      <p:sp>
        <p:nvSpPr>
          <p:cNvPr id="5" name="Untertitel 4">
            <a:extLst>
              <a:ext uri="{FF2B5EF4-FFF2-40B4-BE49-F238E27FC236}">
                <a16:creationId xmlns:a16="http://schemas.microsoft.com/office/drawing/2014/main" id="{B451D86B-CCDC-4B43-B4ED-87B303E7A05E}"/>
              </a:ext>
            </a:extLst>
          </p:cNvPr>
          <p:cNvSpPr>
            <a:spLocks noGrp="1"/>
          </p:cNvSpPr>
          <p:nvPr>
            <p:ph type="subTitle" idx="1"/>
          </p:nvPr>
        </p:nvSpPr>
        <p:spPr>
          <a:xfrm>
            <a:off x="1524000" y="3987538"/>
            <a:ext cx="9153427" cy="1655762"/>
          </a:xfrm>
          <a:solidFill>
            <a:srgbClr val="195365"/>
          </a:solidFill>
          <a:effectLst>
            <a:outerShdw blurRad="50800" dist="38100" dir="2700000" algn="tl" rotWithShape="0">
              <a:prstClr val="black">
                <a:alpha val="40000"/>
              </a:prstClr>
            </a:outerShdw>
          </a:effectLst>
        </p:spPr>
        <p:txBody>
          <a:bodyPr>
            <a:normAutofit/>
          </a:bodyPr>
          <a:lstStyle/>
          <a:p>
            <a:r>
              <a:rPr lang="de-DE" sz="4000" b="1" dirty="0">
                <a:solidFill>
                  <a:srgbClr val="C3DA46"/>
                </a:solidFill>
              </a:rPr>
              <a:t>4-Jähriges Bachelor-Programm</a:t>
            </a:r>
          </a:p>
          <a:p>
            <a:r>
              <a:rPr lang="de-DE" sz="4000" b="1" dirty="0" err="1">
                <a:solidFill>
                  <a:srgbClr val="C3DA46"/>
                </a:solidFill>
              </a:rPr>
              <a:t>Physik</a:t>
            </a:r>
            <a:r>
              <a:rPr lang="de-DE" sz="4000" b="1" baseline="30000" dirty="0" err="1">
                <a:solidFill>
                  <a:srgbClr val="C3DA46"/>
                </a:solidFill>
              </a:rPr>
              <a:t>Plus</a:t>
            </a:r>
            <a:endParaRPr lang="de-DE" sz="4000" b="1" baseline="30000" dirty="0">
              <a:solidFill>
                <a:srgbClr val="C3DA46"/>
              </a:solidFill>
            </a:endParaRPr>
          </a:p>
        </p:txBody>
      </p:sp>
      <p:sp>
        <p:nvSpPr>
          <p:cNvPr id="2" name="Foliennummernplatzhalter 1">
            <a:extLst>
              <a:ext uri="{FF2B5EF4-FFF2-40B4-BE49-F238E27FC236}">
                <a16:creationId xmlns:a16="http://schemas.microsoft.com/office/drawing/2014/main" id="{27EDF0C3-D332-4B44-842F-A9849A77EB12}"/>
              </a:ext>
            </a:extLst>
          </p:cNvPr>
          <p:cNvSpPr>
            <a:spLocks noGrp="1"/>
          </p:cNvSpPr>
          <p:nvPr>
            <p:ph type="sldNum" sz="quarter" idx="12"/>
          </p:nvPr>
        </p:nvSpPr>
        <p:spPr/>
        <p:txBody>
          <a:bodyPr/>
          <a:lstStyle/>
          <a:p>
            <a:fld id="{2E3B6F9F-F27F-4258-B691-A8CA2864D830}" type="slidenum">
              <a:rPr lang="de-DE" smtClean="0"/>
              <a:t>1</a:t>
            </a:fld>
            <a:endParaRPr lang="de-DE"/>
          </a:p>
        </p:txBody>
      </p:sp>
    </p:spTree>
    <p:extLst>
      <p:ext uri="{BB962C8B-B14F-4D97-AF65-F5344CB8AC3E}">
        <p14:creationId xmlns:p14="http://schemas.microsoft.com/office/powerpoint/2010/main" val="122976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698D7-C0B1-4C88-8C13-7C4D58194EDF}"/>
              </a:ext>
            </a:extLst>
          </p:cNvPr>
          <p:cNvSpPr>
            <a:spLocks noGrp="1"/>
          </p:cNvSpPr>
          <p:nvPr>
            <p:ph type="title"/>
          </p:nvPr>
        </p:nvSpPr>
        <p:spPr/>
        <p:txBody>
          <a:bodyPr>
            <a:normAutofit fontScale="90000"/>
          </a:bodyPr>
          <a:lstStyle/>
          <a:p>
            <a:r>
              <a:rPr lang="de-DE" dirty="0"/>
              <a:t>MINTCHALLENGE PLUS</a:t>
            </a:r>
            <a:br>
              <a:rPr lang="de-DE" dirty="0"/>
            </a:br>
            <a:r>
              <a:rPr lang="de-DE" sz="3100" b="0" dirty="0"/>
              <a:t>Mit interdisziplinärer MINT-Bildung neue Zielgruppen erreichen</a:t>
            </a:r>
            <a:endParaRPr lang="de-DE" b="0" dirty="0"/>
          </a:p>
        </p:txBody>
      </p:sp>
      <p:graphicFrame>
        <p:nvGraphicFramePr>
          <p:cNvPr id="5" name="Tabelle 5">
            <a:extLst>
              <a:ext uri="{FF2B5EF4-FFF2-40B4-BE49-F238E27FC236}">
                <a16:creationId xmlns:a16="http://schemas.microsoft.com/office/drawing/2014/main" id="{36739CFF-0543-4158-9937-A0E69672E36D}"/>
              </a:ext>
            </a:extLst>
          </p:cNvPr>
          <p:cNvGraphicFramePr>
            <a:graphicFrameLocks noGrp="1"/>
          </p:cNvGraphicFramePr>
          <p:nvPr>
            <p:ph idx="1"/>
            <p:extLst>
              <p:ext uri="{D42A27DB-BD31-4B8C-83A1-F6EECF244321}">
                <p14:modId xmlns:p14="http://schemas.microsoft.com/office/powerpoint/2010/main" val="76488805"/>
              </p:ext>
            </p:extLst>
          </p:nvPr>
        </p:nvGraphicFramePr>
        <p:xfrm>
          <a:off x="838200" y="1825625"/>
          <a:ext cx="10515597" cy="3754120"/>
        </p:xfrm>
        <a:graphic>
          <a:graphicData uri="http://schemas.openxmlformats.org/drawingml/2006/table">
            <a:tbl>
              <a:tblPr firstRow="1" bandRow="1">
                <a:tableStyleId>{5C22544A-7EE6-4342-B048-85BDC9FD1C3A}</a:tableStyleId>
              </a:tblPr>
              <a:tblGrid>
                <a:gridCol w="2451755">
                  <a:extLst>
                    <a:ext uri="{9D8B030D-6E8A-4147-A177-3AD203B41FA5}">
                      <a16:colId xmlns:a16="http://schemas.microsoft.com/office/drawing/2014/main" val="1445245796"/>
                    </a:ext>
                  </a:extLst>
                </a:gridCol>
                <a:gridCol w="3073138">
                  <a:extLst>
                    <a:ext uri="{9D8B030D-6E8A-4147-A177-3AD203B41FA5}">
                      <a16:colId xmlns:a16="http://schemas.microsoft.com/office/drawing/2014/main" val="1159558953"/>
                    </a:ext>
                  </a:extLst>
                </a:gridCol>
                <a:gridCol w="4990704">
                  <a:extLst>
                    <a:ext uri="{9D8B030D-6E8A-4147-A177-3AD203B41FA5}">
                      <a16:colId xmlns:a16="http://schemas.microsoft.com/office/drawing/2014/main" val="21023428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195365"/>
                          </a:solidFill>
                          <a:latin typeface="Calibri" panose="020F0502020204030204" pitchFamily="34" charset="0"/>
                          <a:ea typeface="Calibri" panose="020F0502020204030204" pitchFamily="34" charset="0"/>
                          <a:cs typeface="Calibri" panose="020F0502020204030204" pitchFamily="34" charset="0"/>
                        </a:rPr>
                        <a:t>Klassischer Ansatz</a:t>
                      </a:r>
                    </a:p>
                    <a:p>
                      <a:endParaRPr lang="de-DE" dirty="0">
                        <a:solidFill>
                          <a:srgbClr val="19536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a:solidFill>
                            <a:srgbClr val="195365"/>
                          </a:solidFill>
                          <a:latin typeface="Calibri" panose="020F0502020204030204" pitchFamily="34" charset="0"/>
                          <a:ea typeface="Calibri" panose="020F0502020204030204" pitchFamily="34" charset="0"/>
                          <a:cs typeface="Calibri" panose="020F0502020204030204" pitchFamily="34" charset="0"/>
                        </a:rPr>
                        <a:t>Einbau von neuen Modulen in ein vorhandenes grundständiges Studienprogramm auf „Kosten“ des ursprünglichen Studienprogramms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rgbClr val="19536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333026"/>
                  </a:ext>
                </a:extLst>
              </a:tr>
              <a:tr h="370840">
                <a:tc>
                  <a:txBody>
                    <a:bodyPr/>
                    <a:lstStyle/>
                    <a:p>
                      <a:endParaRPr lang="de-DE" dirty="0">
                        <a:solidFill>
                          <a:srgbClr val="19536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endParaRPr lang="de-DE" dirty="0">
                        <a:solidFill>
                          <a:srgbClr val="195365"/>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243992654"/>
                  </a:ext>
                </a:extLst>
              </a:tr>
              <a:tr h="370840">
                <a:tc>
                  <a:txBody>
                    <a:bodyPr/>
                    <a:lstStyle/>
                    <a:p>
                      <a:r>
                        <a:rPr lang="de-DE" b="1" dirty="0">
                          <a:solidFill>
                            <a:srgbClr val="A50021"/>
                          </a:solidFill>
                        </a:rPr>
                        <a:t>Offene Fragen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285750" indent="-285750">
                        <a:buFont typeface="Arial" panose="020B0604020202020204" pitchFamily="34" charset="0"/>
                        <a:buChar char="•"/>
                      </a:pPr>
                      <a:r>
                        <a:rPr lang="de-DE" dirty="0">
                          <a:solidFill>
                            <a:srgbClr val="195365"/>
                          </a:solidFill>
                          <a:latin typeface="Calibri" panose="020F0502020204030204" pitchFamily="34" charset="0"/>
                          <a:ea typeface="Calibri" panose="020F0502020204030204" pitchFamily="34" charset="0"/>
                          <a:cs typeface="Calibri" panose="020F0502020204030204" pitchFamily="34" charset="0"/>
                        </a:rPr>
                        <a:t>Ist es dies, was Abiturienten und insbesondere Abiturientinnen sich wünschen?</a:t>
                      </a:r>
                    </a:p>
                    <a:p>
                      <a:pPr marL="285750" indent="-285750">
                        <a:buFont typeface="Arial" panose="020B0604020202020204" pitchFamily="34" charset="0"/>
                        <a:buChar char="•"/>
                      </a:pPr>
                      <a:r>
                        <a:rPr lang="de-DE" dirty="0">
                          <a:solidFill>
                            <a:srgbClr val="195365"/>
                          </a:solidFill>
                          <a:latin typeface="Calibri" panose="020F0502020204030204" pitchFamily="34" charset="0"/>
                          <a:ea typeface="Calibri" panose="020F0502020204030204" pitchFamily="34" charset="0"/>
                          <a:cs typeface="Calibri" panose="020F0502020204030204" pitchFamily="34" charset="0"/>
                        </a:rPr>
                        <a:t>Was bedeutet interdisziplinär im klassischen Ansatz?</a:t>
                      </a:r>
                    </a:p>
                    <a:p>
                      <a:pPr marL="285750" indent="-285750">
                        <a:buFont typeface="Arial" panose="020B0604020202020204" pitchFamily="34" charset="0"/>
                        <a:buChar char="•"/>
                      </a:pPr>
                      <a:r>
                        <a:rPr lang="de-DE" dirty="0">
                          <a:solidFill>
                            <a:srgbClr val="195365"/>
                          </a:solidFill>
                          <a:latin typeface="Calibri" panose="020F0502020204030204" pitchFamily="34" charset="0"/>
                          <a:ea typeface="Calibri" panose="020F0502020204030204" pitchFamily="34" charset="0"/>
                          <a:cs typeface="Calibri" panose="020F0502020204030204" pitchFamily="34" charset="0"/>
                        </a:rPr>
                        <a:t>Wie wichtig sind die fehlenden Kompetenzen im grundständigen Programm?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solidFill>
                          <a:srgbClr val="19536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557443"/>
                  </a:ext>
                </a:extLst>
              </a:tr>
              <a:tr h="360000">
                <a:tc>
                  <a:txBody>
                    <a:bodyPr/>
                    <a:lstStyle/>
                    <a:p>
                      <a:endParaRPr lang="de-DE" sz="1800" dirty="0">
                        <a:solidFill>
                          <a:srgbClr val="19536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8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1800" b="0" i="0" u="none" strike="noStrike" kern="1200" cap="none" spc="0" normalizeH="0" baseline="0" noProof="0" dirty="0">
                        <a:ln>
                          <a:noFill/>
                        </a:ln>
                        <a:solidFill>
                          <a:srgbClr val="195365"/>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7011864"/>
                  </a:ext>
                </a:extLst>
              </a:tr>
              <a:tr h="370840">
                <a:tc>
                  <a:txBody>
                    <a:bodyPr/>
                    <a:lstStyle/>
                    <a:p>
                      <a:r>
                        <a:rPr lang="de-DE" b="1" dirty="0">
                          <a:solidFill>
                            <a:srgbClr val="C3DA46"/>
                          </a:solidFill>
                        </a:rPr>
                        <a:t>Unsere Vision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err="1">
                          <a:solidFill>
                            <a:srgbClr val="195365"/>
                          </a:solidFill>
                        </a:rPr>
                        <a:t>Physik</a:t>
                      </a:r>
                      <a:r>
                        <a:rPr lang="de-DE" sz="3200" baseline="30000" dirty="0" err="1">
                          <a:solidFill>
                            <a:srgbClr val="195365"/>
                          </a:solidFill>
                        </a:rPr>
                        <a:t>Plus</a:t>
                      </a:r>
                      <a:endParaRPr lang="de-DE" sz="32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95365"/>
                          </a:solidFill>
                          <a:effectLst/>
                          <a:uLnTx/>
                          <a:uFillTx/>
                          <a:latin typeface="Calibri" panose="020F0502020204030204" pitchFamily="34" charset="0"/>
                          <a:ea typeface="Calibri" panose="020F0502020204030204" pitchFamily="34" charset="0"/>
                          <a:cs typeface="Calibri" panose="020F0502020204030204" pitchFamily="34" charset="0"/>
                        </a:rPr>
                        <a:t>Beibehaltung der exzellenten Physikausbildung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95365"/>
                          </a:solidFill>
                          <a:effectLst/>
                          <a:uLnTx/>
                          <a:uFillTx/>
                          <a:latin typeface="Calibri" panose="020F0502020204030204" pitchFamily="34" charset="0"/>
                          <a:ea typeface="Calibri" panose="020F0502020204030204" pitchFamily="34" charset="0"/>
                          <a:cs typeface="Calibri" panose="020F0502020204030204" pitchFamily="34" charset="0"/>
                        </a:rPr>
                        <a:t>Gewinnung neuer Zielgruppen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95365"/>
                          </a:solidFill>
                          <a:effectLst/>
                          <a:uLnTx/>
                          <a:uFillTx/>
                          <a:latin typeface="Calibri" panose="020F0502020204030204" pitchFamily="34" charset="0"/>
                          <a:ea typeface="Calibri" panose="020F0502020204030204" pitchFamily="34" charset="0"/>
                          <a:cs typeface="Calibri" panose="020F0502020204030204" pitchFamily="34" charset="0"/>
                        </a:rPr>
                        <a:t>Vermittlung von Kompetenzen, um zukünftigen Herausforderungen in Wirtschaft und Gesellschaft gewachsen zu sein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885649"/>
                  </a:ext>
                </a:extLst>
              </a:tr>
            </a:tbl>
          </a:graphicData>
        </a:graphic>
      </p:graphicFrame>
      <p:sp>
        <p:nvSpPr>
          <p:cNvPr id="4" name="Foliennummernplatzhalter 3">
            <a:extLst>
              <a:ext uri="{FF2B5EF4-FFF2-40B4-BE49-F238E27FC236}">
                <a16:creationId xmlns:a16="http://schemas.microsoft.com/office/drawing/2014/main" id="{97B9CED1-B70B-42DE-95CA-6DC8B24BDA79}"/>
              </a:ext>
            </a:extLst>
          </p:cNvPr>
          <p:cNvSpPr>
            <a:spLocks noGrp="1"/>
          </p:cNvSpPr>
          <p:nvPr>
            <p:ph type="sldNum" sz="quarter" idx="12"/>
          </p:nvPr>
        </p:nvSpPr>
        <p:spPr/>
        <p:txBody>
          <a:bodyPr/>
          <a:lstStyle/>
          <a:p>
            <a:fld id="{2E3B6F9F-F27F-4258-B691-A8CA2864D830}" type="slidenum">
              <a:rPr lang="de-DE" smtClean="0"/>
              <a:t>2</a:t>
            </a:fld>
            <a:endParaRPr lang="de-DE"/>
          </a:p>
        </p:txBody>
      </p:sp>
    </p:spTree>
    <p:extLst>
      <p:ext uri="{BB962C8B-B14F-4D97-AF65-F5344CB8AC3E}">
        <p14:creationId xmlns:p14="http://schemas.microsoft.com/office/powerpoint/2010/main" val="116959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19CF1-B758-46C5-BA38-B8EAF8E285F7}"/>
              </a:ext>
            </a:extLst>
          </p:cNvPr>
          <p:cNvSpPr>
            <a:spLocks noGrp="1"/>
          </p:cNvSpPr>
          <p:nvPr>
            <p:ph type="title"/>
          </p:nvPr>
        </p:nvSpPr>
        <p:spPr/>
        <p:txBody>
          <a:bodyPr>
            <a:normAutofit/>
          </a:bodyPr>
          <a:lstStyle/>
          <a:p>
            <a:r>
              <a:rPr lang="de-DE" dirty="0"/>
              <a:t>Was bedeutet Interdisziplinarität?</a:t>
            </a:r>
          </a:p>
        </p:txBody>
      </p:sp>
      <p:graphicFrame>
        <p:nvGraphicFramePr>
          <p:cNvPr id="5" name="Tabelle 5">
            <a:extLst>
              <a:ext uri="{FF2B5EF4-FFF2-40B4-BE49-F238E27FC236}">
                <a16:creationId xmlns:a16="http://schemas.microsoft.com/office/drawing/2014/main" id="{0556FB28-271E-4624-AA85-C30CA53E97E6}"/>
              </a:ext>
            </a:extLst>
          </p:cNvPr>
          <p:cNvGraphicFramePr>
            <a:graphicFrameLocks noGrp="1"/>
          </p:cNvGraphicFramePr>
          <p:nvPr>
            <p:ph idx="1"/>
            <p:extLst>
              <p:ext uri="{D42A27DB-BD31-4B8C-83A1-F6EECF244321}">
                <p14:modId xmlns:p14="http://schemas.microsoft.com/office/powerpoint/2010/main" val="771158220"/>
              </p:ext>
            </p:extLst>
          </p:nvPr>
        </p:nvGraphicFramePr>
        <p:xfrm>
          <a:off x="838200" y="1825625"/>
          <a:ext cx="10515597" cy="4577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87565">
                  <a:extLst>
                    <a:ext uri="{9D8B030D-6E8A-4147-A177-3AD203B41FA5}">
                      <a16:colId xmlns:a16="http://schemas.microsoft.com/office/drawing/2014/main" val="2030400848"/>
                    </a:ext>
                  </a:extLst>
                </a:gridCol>
                <a:gridCol w="499621">
                  <a:extLst>
                    <a:ext uri="{9D8B030D-6E8A-4147-A177-3AD203B41FA5}">
                      <a16:colId xmlns:a16="http://schemas.microsoft.com/office/drawing/2014/main" val="2674589642"/>
                    </a:ext>
                  </a:extLst>
                </a:gridCol>
                <a:gridCol w="5028411">
                  <a:extLst>
                    <a:ext uri="{9D8B030D-6E8A-4147-A177-3AD203B41FA5}">
                      <a16:colId xmlns:a16="http://schemas.microsoft.com/office/drawing/2014/main" val="191111273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rgbClr val="195365"/>
                          </a:solidFill>
                        </a:rPr>
                        <a:t>Klassischer Ansatz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err="1">
                          <a:solidFill>
                            <a:srgbClr val="195365"/>
                          </a:solidFill>
                        </a:rPr>
                        <a:t>Physik</a:t>
                      </a:r>
                      <a:r>
                        <a:rPr lang="de-DE" baseline="30000" dirty="0" err="1">
                          <a:solidFill>
                            <a:srgbClr val="195365"/>
                          </a:solidFill>
                        </a:rPr>
                        <a:t>Plus</a:t>
                      </a:r>
                      <a:endParaRPr lang="de-DE"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2043169"/>
                  </a:ext>
                </a:extLst>
              </a:tr>
              <a:tr h="226224">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6184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rgbClr val="FFFFFF"/>
                          </a:solidFill>
                        </a:rPr>
                        <a:t>Synergie kann nicht nur das Beste aus zwei Fächern sein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solidFill>
                            <a:srgbClr val="195365"/>
                          </a:solidFill>
                        </a:rPr>
                        <a:t>Kompetenzen der Physikausbildung müssen </a:t>
                      </a:r>
                      <a:r>
                        <a:rPr lang="de-DE" sz="1800" b="1" dirty="0">
                          <a:solidFill>
                            <a:srgbClr val="195365"/>
                          </a:solidFill>
                        </a:rPr>
                        <a:t>vollständig</a:t>
                      </a:r>
                      <a:r>
                        <a:rPr lang="de-DE" sz="1800" dirty="0">
                          <a:solidFill>
                            <a:srgbClr val="195365"/>
                          </a:solidFill>
                        </a:rPr>
                        <a:t> vorhanden sein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B900"/>
                    </a:solidFill>
                  </a:tcPr>
                </a:tc>
                <a:extLst>
                  <a:ext uri="{0D108BD9-81ED-4DB2-BD59-A6C34878D82A}">
                    <a16:rowId xmlns:a16="http://schemas.microsoft.com/office/drawing/2014/main" val="3713863860"/>
                  </a:ext>
                </a:extLst>
              </a:tr>
              <a:tr h="195691">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65189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rgbClr val="FFFFFF"/>
                          </a:solidFill>
                        </a:rPr>
                        <a:t>Interdisziplinarität ist nicht nur das Besuchen von einigen ausgewählten Veranstaltungen einer zweiten Fakultät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solidFill>
                            <a:srgbClr val="195365"/>
                          </a:solidFill>
                        </a:rPr>
                        <a:t>Parallel werden zentrale Kompetenzen eines zweiten Faches (Minor) erworben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89640158"/>
                  </a:ext>
                </a:extLst>
              </a:tr>
              <a:tr h="273600">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748489"/>
                  </a:ext>
                </a:extLst>
              </a:tr>
              <a:tr h="370840">
                <a:tc>
                  <a:txBody>
                    <a:bodyPr/>
                    <a:lstStyle/>
                    <a:p>
                      <a:pPr algn="ctr"/>
                      <a:endParaRPr lang="de-DE"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kern="1200" dirty="0">
                          <a:solidFill>
                            <a:srgbClr val="195365"/>
                          </a:solidFill>
                          <a:latin typeface="+mn-lt"/>
                          <a:ea typeface="+mn-ea"/>
                          <a:cs typeface="+mn-cs"/>
                        </a:rPr>
                        <a:t>Aufbau von interdisziplinärer Kompetenz erfordert Zeit, d.h. das zweite Fach muss während des gesamten Studiums mitgedacht werden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433308922"/>
                  </a:ext>
                </a:extLst>
              </a:tr>
              <a:tr h="273600">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1200" dirty="0">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957644"/>
                  </a:ext>
                </a:extLst>
              </a:tr>
              <a:tr h="370840">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a:solidFill>
                          <a:srgbClr val="195365"/>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dirty="0">
                          <a:solidFill>
                            <a:srgbClr val="195365"/>
                          </a:solidFill>
                        </a:rPr>
                        <a:t>Studiengang ermöglicht die Einsicht in die Kultur / Gedankenwelt / Philosophie eines zweiten Faches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57430270"/>
                  </a:ext>
                </a:extLst>
              </a:tr>
            </a:tbl>
          </a:graphicData>
        </a:graphic>
      </p:graphicFrame>
      <p:sp>
        <p:nvSpPr>
          <p:cNvPr id="4" name="Foliennummernplatzhalter 3">
            <a:extLst>
              <a:ext uri="{FF2B5EF4-FFF2-40B4-BE49-F238E27FC236}">
                <a16:creationId xmlns:a16="http://schemas.microsoft.com/office/drawing/2014/main" id="{937F6088-6BC9-404E-A318-2E4ADE8C7321}"/>
              </a:ext>
            </a:extLst>
          </p:cNvPr>
          <p:cNvSpPr>
            <a:spLocks noGrp="1"/>
          </p:cNvSpPr>
          <p:nvPr>
            <p:ph type="sldNum" sz="quarter" idx="12"/>
          </p:nvPr>
        </p:nvSpPr>
        <p:spPr/>
        <p:txBody>
          <a:bodyPr/>
          <a:lstStyle/>
          <a:p>
            <a:fld id="{2E3B6F9F-F27F-4258-B691-A8CA2864D830}" type="slidenum">
              <a:rPr lang="de-DE" smtClean="0"/>
              <a:t>3</a:t>
            </a:fld>
            <a:endParaRPr lang="de-DE"/>
          </a:p>
        </p:txBody>
      </p:sp>
    </p:spTree>
    <p:extLst>
      <p:ext uri="{BB962C8B-B14F-4D97-AF65-F5344CB8AC3E}">
        <p14:creationId xmlns:p14="http://schemas.microsoft.com/office/powerpoint/2010/main" val="357781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A8E2B-FEA3-4D5B-ABF5-709CF9E91C07}"/>
              </a:ext>
            </a:extLst>
          </p:cNvPr>
          <p:cNvSpPr>
            <a:spLocks noGrp="1"/>
          </p:cNvSpPr>
          <p:nvPr>
            <p:ph type="title"/>
          </p:nvPr>
        </p:nvSpPr>
        <p:spPr>
          <a:xfrm>
            <a:off x="838200" y="763985"/>
            <a:ext cx="10515599" cy="1526728"/>
          </a:xfrm>
        </p:spPr>
        <p:txBody>
          <a:bodyPr>
            <a:noAutofit/>
          </a:bodyPr>
          <a:lstStyle/>
          <a:p>
            <a:r>
              <a:rPr lang="de-DE" sz="2800" dirty="0"/>
              <a:t>Für ein tragfähiges Marketing-Konzept eines</a:t>
            </a:r>
            <a:br>
              <a:rPr lang="de-DE" sz="2800" dirty="0"/>
            </a:br>
            <a:r>
              <a:rPr lang="de-DE" sz="2800" i="1" dirty="0"/>
              <a:t>interdisziplinären MINT-Programms</a:t>
            </a:r>
            <a:r>
              <a:rPr lang="de-DE" sz="2800" dirty="0"/>
              <a:t> ist es wichtig, </a:t>
            </a:r>
            <a:br>
              <a:rPr lang="de-DE" sz="2800" dirty="0"/>
            </a:br>
            <a:r>
              <a:rPr lang="de-DE" sz="2800" dirty="0"/>
              <a:t>die </a:t>
            </a:r>
            <a:r>
              <a:rPr lang="de-DE" sz="2800" i="1" dirty="0"/>
              <a:t>Perspektiven, Erwartungen und Erfahrungen</a:t>
            </a:r>
            <a:br>
              <a:rPr lang="de-DE" sz="2800" i="1" dirty="0"/>
            </a:br>
            <a:r>
              <a:rPr lang="de-DE" sz="2800" dirty="0"/>
              <a:t>der verschiedenen Stakeholder zusammenzubringen!</a:t>
            </a:r>
          </a:p>
        </p:txBody>
      </p:sp>
      <p:sp>
        <p:nvSpPr>
          <p:cNvPr id="4" name="Foliennummernplatzhalter 3">
            <a:extLst>
              <a:ext uri="{FF2B5EF4-FFF2-40B4-BE49-F238E27FC236}">
                <a16:creationId xmlns:a16="http://schemas.microsoft.com/office/drawing/2014/main" id="{F0224085-8C73-49CD-B352-470C670E7DD3}"/>
              </a:ext>
            </a:extLst>
          </p:cNvPr>
          <p:cNvSpPr>
            <a:spLocks noGrp="1"/>
          </p:cNvSpPr>
          <p:nvPr>
            <p:ph type="sldNum" sz="quarter" idx="12"/>
          </p:nvPr>
        </p:nvSpPr>
        <p:spPr/>
        <p:txBody>
          <a:bodyPr/>
          <a:lstStyle/>
          <a:p>
            <a:fld id="{2E3B6F9F-F27F-4258-B691-A8CA2864D830}" type="slidenum">
              <a:rPr lang="de-DE" smtClean="0"/>
              <a:t>4</a:t>
            </a:fld>
            <a:endParaRPr lang="de-DE"/>
          </a:p>
        </p:txBody>
      </p:sp>
      <p:sp>
        <p:nvSpPr>
          <p:cNvPr id="6" name="Ellipse 5">
            <a:extLst>
              <a:ext uri="{FF2B5EF4-FFF2-40B4-BE49-F238E27FC236}">
                <a16:creationId xmlns:a16="http://schemas.microsoft.com/office/drawing/2014/main" id="{2F06D9D7-53BA-43D9-8067-02EE48D4E75B}"/>
              </a:ext>
            </a:extLst>
          </p:cNvPr>
          <p:cNvSpPr/>
          <p:nvPr/>
        </p:nvSpPr>
        <p:spPr>
          <a:xfrm>
            <a:off x="3572759" y="2542096"/>
            <a:ext cx="2432115" cy="1197204"/>
          </a:xfrm>
          <a:prstGeom prst="ellipse">
            <a:avLst/>
          </a:prstGeom>
          <a:solidFill>
            <a:srgbClr val="FCB900"/>
          </a:solidFill>
          <a:ln>
            <a:solidFill>
              <a:srgbClr val="1953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195365"/>
                </a:solidFill>
              </a:rPr>
              <a:t>Studien-interessierte</a:t>
            </a:r>
          </a:p>
        </p:txBody>
      </p:sp>
      <p:sp>
        <p:nvSpPr>
          <p:cNvPr id="7" name="Ellipse 6">
            <a:extLst>
              <a:ext uri="{FF2B5EF4-FFF2-40B4-BE49-F238E27FC236}">
                <a16:creationId xmlns:a16="http://schemas.microsoft.com/office/drawing/2014/main" id="{DF0DE384-4E14-4AC2-A8AA-EC1F74BEBAC2}"/>
              </a:ext>
            </a:extLst>
          </p:cNvPr>
          <p:cNvSpPr/>
          <p:nvPr/>
        </p:nvSpPr>
        <p:spPr>
          <a:xfrm>
            <a:off x="2073897" y="4595156"/>
            <a:ext cx="2432115" cy="1197204"/>
          </a:xfrm>
          <a:prstGeom prst="ellipse">
            <a:avLst/>
          </a:prstGeom>
          <a:solidFill>
            <a:srgbClr val="FCB900"/>
          </a:solidFill>
          <a:ln>
            <a:solidFill>
              <a:srgbClr val="1953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195365"/>
                </a:solidFill>
              </a:rPr>
              <a:t>Universität / Fakultät Physik</a:t>
            </a:r>
          </a:p>
        </p:txBody>
      </p:sp>
      <p:sp>
        <p:nvSpPr>
          <p:cNvPr id="8" name="Ellipse 7">
            <a:extLst>
              <a:ext uri="{FF2B5EF4-FFF2-40B4-BE49-F238E27FC236}">
                <a16:creationId xmlns:a16="http://schemas.microsoft.com/office/drawing/2014/main" id="{AF8B1B54-0028-43A1-A048-590C3802C656}"/>
              </a:ext>
            </a:extLst>
          </p:cNvPr>
          <p:cNvSpPr/>
          <p:nvPr/>
        </p:nvSpPr>
        <p:spPr>
          <a:xfrm>
            <a:off x="6178485" y="5341709"/>
            <a:ext cx="2432115" cy="1197204"/>
          </a:xfrm>
          <a:prstGeom prst="ellipse">
            <a:avLst/>
          </a:prstGeom>
          <a:solidFill>
            <a:srgbClr val="FCB900"/>
          </a:solidFill>
          <a:ln>
            <a:solidFill>
              <a:srgbClr val="1953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195365"/>
                </a:solidFill>
              </a:rPr>
              <a:t>Wirtschaft und Industrie</a:t>
            </a:r>
          </a:p>
        </p:txBody>
      </p:sp>
      <p:sp>
        <p:nvSpPr>
          <p:cNvPr id="9" name="Ellipse 8">
            <a:extLst>
              <a:ext uri="{FF2B5EF4-FFF2-40B4-BE49-F238E27FC236}">
                <a16:creationId xmlns:a16="http://schemas.microsoft.com/office/drawing/2014/main" id="{49BE9304-E675-4CA0-83E2-30716E1CCB14}"/>
              </a:ext>
            </a:extLst>
          </p:cNvPr>
          <p:cNvSpPr/>
          <p:nvPr/>
        </p:nvSpPr>
        <p:spPr>
          <a:xfrm>
            <a:off x="7394542" y="3140698"/>
            <a:ext cx="2432115" cy="1197204"/>
          </a:xfrm>
          <a:prstGeom prst="ellipse">
            <a:avLst/>
          </a:prstGeom>
          <a:solidFill>
            <a:srgbClr val="FCB900"/>
          </a:solidFill>
          <a:ln>
            <a:solidFill>
              <a:srgbClr val="19536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195365"/>
                </a:solidFill>
              </a:rPr>
              <a:t>Forschung</a:t>
            </a:r>
          </a:p>
        </p:txBody>
      </p:sp>
      <p:sp>
        <p:nvSpPr>
          <p:cNvPr id="10" name="Textfeld 9">
            <a:extLst>
              <a:ext uri="{FF2B5EF4-FFF2-40B4-BE49-F238E27FC236}">
                <a16:creationId xmlns:a16="http://schemas.microsoft.com/office/drawing/2014/main" id="{E27F8463-CDCD-4D57-A40E-2B76D989913C}"/>
              </a:ext>
            </a:extLst>
          </p:cNvPr>
          <p:cNvSpPr txBox="1"/>
          <p:nvPr/>
        </p:nvSpPr>
        <p:spPr>
          <a:xfrm>
            <a:off x="5142320" y="4242717"/>
            <a:ext cx="1907358" cy="369332"/>
          </a:xfrm>
          <a:prstGeom prst="rect">
            <a:avLst/>
          </a:prstGeom>
          <a:noFill/>
        </p:spPr>
        <p:txBody>
          <a:bodyPr wrap="square" rtlCol="0">
            <a:spAutoFit/>
          </a:bodyPr>
          <a:lstStyle/>
          <a:p>
            <a:pPr algn="ctr"/>
            <a:r>
              <a:rPr lang="de-DE" b="1" dirty="0">
                <a:solidFill>
                  <a:srgbClr val="195365"/>
                </a:solidFill>
              </a:rPr>
              <a:t>Stakeholder</a:t>
            </a:r>
          </a:p>
        </p:txBody>
      </p:sp>
    </p:spTree>
    <p:extLst>
      <p:ext uri="{BB962C8B-B14F-4D97-AF65-F5344CB8AC3E}">
        <p14:creationId xmlns:p14="http://schemas.microsoft.com/office/powerpoint/2010/main" val="87648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618F8-3BA8-4705-A17E-F7A2A58C2B85}"/>
              </a:ext>
            </a:extLst>
          </p:cNvPr>
          <p:cNvSpPr>
            <a:spLocks noGrp="1"/>
          </p:cNvSpPr>
          <p:nvPr>
            <p:ph type="title"/>
          </p:nvPr>
        </p:nvSpPr>
        <p:spPr/>
        <p:txBody>
          <a:bodyPr>
            <a:noAutofit/>
          </a:bodyPr>
          <a:lstStyle/>
          <a:p>
            <a:r>
              <a:rPr lang="de-DE" sz="2800" b="1" dirty="0"/>
              <a:t>Unsere Zielgruppe - Perspektive von Schüler*innen nach dem Abitur</a:t>
            </a:r>
            <a:endParaRPr lang="de-DE" sz="2800" dirty="0"/>
          </a:p>
        </p:txBody>
      </p:sp>
      <p:sp>
        <p:nvSpPr>
          <p:cNvPr id="4" name="Foliennummernplatzhalter 3">
            <a:extLst>
              <a:ext uri="{FF2B5EF4-FFF2-40B4-BE49-F238E27FC236}">
                <a16:creationId xmlns:a16="http://schemas.microsoft.com/office/drawing/2014/main" id="{7EA9C665-3B17-4368-BBF5-410200CCE127}"/>
              </a:ext>
            </a:extLst>
          </p:cNvPr>
          <p:cNvSpPr>
            <a:spLocks noGrp="1"/>
          </p:cNvSpPr>
          <p:nvPr>
            <p:ph type="sldNum" sz="quarter" idx="12"/>
          </p:nvPr>
        </p:nvSpPr>
        <p:spPr/>
        <p:txBody>
          <a:bodyPr/>
          <a:lstStyle/>
          <a:p>
            <a:fld id="{2E3B6F9F-F27F-4258-B691-A8CA2864D830}" type="slidenum">
              <a:rPr lang="de-DE" smtClean="0"/>
              <a:t>5</a:t>
            </a:fld>
            <a:endParaRPr lang="de-DE"/>
          </a:p>
        </p:txBody>
      </p:sp>
      <p:sp>
        <p:nvSpPr>
          <p:cNvPr id="10" name="Textfeld 9">
            <a:extLst>
              <a:ext uri="{FF2B5EF4-FFF2-40B4-BE49-F238E27FC236}">
                <a16:creationId xmlns:a16="http://schemas.microsoft.com/office/drawing/2014/main" id="{9C2D1E63-F618-4F7A-A42F-B61CFFB9AD9D}"/>
              </a:ext>
            </a:extLst>
          </p:cNvPr>
          <p:cNvSpPr txBox="1"/>
          <p:nvPr/>
        </p:nvSpPr>
        <p:spPr>
          <a:xfrm>
            <a:off x="7665655" y="3823927"/>
            <a:ext cx="3211907" cy="584775"/>
          </a:xfrm>
          <a:prstGeom prst="rect">
            <a:avLst/>
          </a:prstGeom>
          <a:solidFill>
            <a:srgbClr val="A50021"/>
          </a:solidFill>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de-DE" sz="1600" dirty="0"/>
              <a:t>Sehr gutes Abiturergebnis ermöglicht Studium von NC Fächern</a:t>
            </a:r>
          </a:p>
        </p:txBody>
      </p:sp>
      <p:sp>
        <p:nvSpPr>
          <p:cNvPr id="16" name="Ellipse 15">
            <a:extLst>
              <a:ext uri="{FF2B5EF4-FFF2-40B4-BE49-F238E27FC236}">
                <a16:creationId xmlns:a16="http://schemas.microsoft.com/office/drawing/2014/main" id="{ABD16909-2FF7-483B-A2A5-82D32BEFBF37}"/>
              </a:ext>
            </a:extLst>
          </p:cNvPr>
          <p:cNvSpPr/>
          <p:nvPr/>
        </p:nvSpPr>
        <p:spPr>
          <a:xfrm>
            <a:off x="4582788" y="2651146"/>
            <a:ext cx="3026422" cy="1427076"/>
          </a:xfrm>
          <a:prstGeom prst="ellipse">
            <a:avLst/>
          </a:prstGeom>
          <a:solidFill>
            <a:srgbClr val="195365"/>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600" dirty="0">
                <a:solidFill>
                  <a:srgbClr val="C3DA46"/>
                </a:solidFill>
              </a:rPr>
              <a:t>Entscheidung </a:t>
            </a:r>
          </a:p>
          <a:p>
            <a:pPr algn="ctr"/>
            <a:r>
              <a:rPr lang="de-DE" sz="1600" b="1" dirty="0">
                <a:solidFill>
                  <a:srgbClr val="195365"/>
                </a:solidFill>
                <a:highlight>
                  <a:srgbClr val="FCB900"/>
                </a:highlight>
              </a:rPr>
              <a:t>für</a:t>
            </a:r>
            <a:r>
              <a:rPr lang="de-DE" sz="1600" b="1" dirty="0">
                <a:solidFill>
                  <a:srgbClr val="C3DA46"/>
                </a:solidFill>
              </a:rPr>
              <a:t> oder </a:t>
            </a:r>
            <a:r>
              <a:rPr lang="de-DE" sz="1600" b="1" dirty="0">
                <a:solidFill>
                  <a:schemeClr val="bg1"/>
                </a:solidFill>
                <a:highlight>
                  <a:srgbClr val="A50021"/>
                </a:highlight>
              </a:rPr>
              <a:t>gegen</a:t>
            </a:r>
            <a:r>
              <a:rPr lang="de-DE" sz="1600" b="1" dirty="0">
                <a:solidFill>
                  <a:srgbClr val="C3DA46"/>
                </a:solidFill>
              </a:rPr>
              <a:t> </a:t>
            </a:r>
          </a:p>
          <a:p>
            <a:pPr algn="ctr"/>
            <a:r>
              <a:rPr lang="de-DE" sz="1600" dirty="0">
                <a:solidFill>
                  <a:srgbClr val="C3DA46"/>
                </a:solidFill>
              </a:rPr>
              <a:t>ein Physik-Studium</a:t>
            </a:r>
          </a:p>
        </p:txBody>
      </p:sp>
      <p:sp>
        <p:nvSpPr>
          <p:cNvPr id="19" name="Ellipse 18">
            <a:extLst>
              <a:ext uri="{FF2B5EF4-FFF2-40B4-BE49-F238E27FC236}">
                <a16:creationId xmlns:a16="http://schemas.microsoft.com/office/drawing/2014/main" id="{7D80439F-EF4E-463B-BE8C-EF6F583B68BE}"/>
              </a:ext>
            </a:extLst>
          </p:cNvPr>
          <p:cNvSpPr/>
          <p:nvPr/>
        </p:nvSpPr>
        <p:spPr>
          <a:xfrm>
            <a:off x="242620" y="1827938"/>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Wunsch nach Interdisziplinarität</a:t>
            </a:r>
          </a:p>
        </p:txBody>
      </p:sp>
      <p:sp>
        <p:nvSpPr>
          <p:cNvPr id="5" name="Textfeld 4">
            <a:extLst>
              <a:ext uri="{FF2B5EF4-FFF2-40B4-BE49-F238E27FC236}">
                <a16:creationId xmlns:a16="http://schemas.microsoft.com/office/drawing/2014/main" id="{17EACE02-6393-4C79-9D7C-45DB81211346}"/>
              </a:ext>
            </a:extLst>
          </p:cNvPr>
          <p:cNvSpPr txBox="1"/>
          <p:nvPr/>
        </p:nvSpPr>
        <p:spPr>
          <a:xfrm>
            <a:off x="2368624" y="2194468"/>
            <a:ext cx="2390338" cy="338554"/>
          </a:xfrm>
          <a:prstGeom prst="rect">
            <a:avLst/>
          </a:prstGeom>
          <a:solidFill>
            <a:srgbClr val="FCB9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r>
              <a:rPr lang="de-DE" sz="1600" dirty="0">
                <a:solidFill>
                  <a:srgbClr val="195365"/>
                </a:solidFill>
              </a:rPr>
              <a:t>Interesse am Fach Physik</a:t>
            </a:r>
          </a:p>
        </p:txBody>
      </p:sp>
      <p:sp>
        <p:nvSpPr>
          <p:cNvPr id="25" name="Rechteck 24">
            <a:extLst>
              <a:ext uri="{FF2B5EF4-FFF2-40B4-BE49-F238E27FC236}">
                <a16:creationId xmlns:a16="http://schemas.microsoft.com/office/drawing/2014/main" id="{1299C99D-0266-4BF2-A875-7AA245FD88F9}"/>
              </a:ext>
            </a:extLst>
          </p:cNvPr>
          <p:cNvSpPr/>
          <p:nvPr/>
        </p:nvSpPr>
        <p:spPr>
          <a:xfrm>
            <a:off x="160255" y="5473956"/>
            <a:ext cx="11898447" cy="1323439"/>
          </a:xfrm>
          <a:prstGeom prst="rect">
            <a:avLst/>
          </a:prstGeom>
          <a:noFill/>
          <a:ln w="9525" cap="flat" cmpd="sng" algn="ctr">
            <a:solidFill>
              <a:srgbClr val="19536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r>
              <a:rPr lang="de-DE" sz="1600" dirty="0">
                <a:solidFill>
                  <a:srgbClr val="A50021"/>
                </a:solidFill>
                <a:latin typeface="Calibri" panose="020F0502020204030204" pitchFamily="34" charset="0"/>
                <a:ea typeface="Times New Roman" panose="02020603050405020304" pitchFamily="18" charset="0"/>
              </a:rPr>
              <a:t>Die Entscheidung gegen ein Physikstudium sehen wir in dem Wunsch von insbesondere weiblichen Studierenden nach einer Interdisziplinarität, die über den MINT-Bereich hinausgeht, begründet. </a:t>
            </a:r>
          </a:p>
          <a:p>
            <a:endParaRPr lang="de-DE" sz="1600" dirty="0">
              <a:latin typeface="Calibri" panose="020F0502020204030204" pitchFamily="34" charset="0"/>
              <a:ea typeface="Times New Roman" panose="02020603050405020304" pitchFamily="18" charset="0"/>
            </a:endParaRPr>
          </a:p>
          <a:p>
            <a:r>
              <a:rPr lang="de-DE" sz="1600" dirty="0">
                <a:solidFill>
                  <a:srgbClr val="FCB900"/>
                </a:solidFill>
                <a:latin typeface="Calibri" panose="020F0502020204030204" pitchFamily="34" charset="0"/>
                <a:ea typeface="Times New Roman" panose="02020603050405020304" pitchFamily="18" charset="0"/>
              </a:rPr>
              <a:t>Mit </a:t>
            </a:r>
            <a:r>
              <a:rPr lang="de-DE" sz="1600" dirty="0" err="1">
                <a:solidFill>
                  <a:srgbClr val="FCB900"/>
                </a:solidFill>
                <a:latin typeface="Calibri" panose="020F0502020204030204" pitchFamily="34" charset="0"/>
                <a:ea typeface="Times New Roman" panose="02020603050405020304" pitchFamily="18" charset="0"/>
              </a:rPr>
              <a:t>Physik</a:t>
            </a:r>
            <a:r>
              <a:rPr lang="de-DE" sz="1600" baseline="30000" dirty="0" err="1">
                <a:solidFill>
                  <a:srgbClr val="FCB900"/>
                </a:solidFill>
                <a:latin typeface="Calibri" panose="020F0502020204030204" pitchFamily="34" charset="0"/>
                <a:ea typeface="Times New Roman" panose="02020603050405020304" pitchFamily="18" charset="0"/>
              </a:rPr>
              <a:t>Plus</a:t>
            </a:r>
            <a:r>
              <a:rPr lang="de-DE" sz="1600" dirty="0">
                <a:solidFill>
                  <a:srgbClr val="FCB900"/>
                </a:solidFill>
                <a:latin typeface="Calibri" panose="020F0502020204030204" pitchFamily="34" charset="0"/>
                <a:ea typeface="Times New Roman" panose="02020603050405020304" pitchFamily="18" charset="0"/>
              </a:rPr>
              <a:t> folgen wir dem Wunsch nach einer vielfältig kombinierbaren Ausbildung und der Integration von wirtschafts- und gesellschaftsrelevanten praxisnahen Themen. </a:t>
            </a:r>
            <a:endParaRPr lang="de-DE" sz="1600" dirty="0">
              <a:solidFill>
                <a:srgbClr val="FCB900"/>
              </a:solidFill>
            </a:endParaRPr>
          </a:p>
        </p:txBody>
      </p:sp>
      <p:sp>
        <p:nvSpPr>
          <p:cNvPr id="26" name="Ellipse 25">
            <a:extLst>
              <a:ext uri="{FF2B5EF4-FFF2-40B4-BE49-F238E27FC236}">
                <a16:creationId xmlns:a16="http://schemas.microsoft.com/office/drawing/2014/main" id="{7F242AB3-05CF-4C7D-B3B5-BF27045DB315}"/>
              </a:ext>
            </a:extLst>
          </p:cNvPr>
          <p:cNvSpPr/>
          <p:nvPr/>
        </p:nvSpPr>
        <p:spPr>
          <a:xfrm>
            <a:off x="707214" y="2843068"/>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Wunsch nach Interdisziplinarität</a:t>
            </a:r>
          </a:p>
        </p:txBody>
      </p:sp>
      <p:sp>
        <p:nvSpPr>
          <p:cNvPr id="27" name="Ellipse 26">
            <a:extLst>
              <a:ext uri="{FF2B5EF4-FFF2-40B4-BE49-F238E27FC236}">
                <a16:creationId xmlns:a16="http://schemas.microsoft.com/office/drawing/2014/main" id="{C5F6A9E6-C6DD-45CD-A170-41B8F31AF5B5}"/>
              </a:ext>
            </a:extLst>
          </p:cNvPr>
          <p:cNvSpPr/>
          <p:nvPr/>
        </p:nvSpPr>
        <p:spPr>
          <a:xfrm>
            <a:off x="91791" y="4427595"/>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Wunsch nach Interdisziplinarität</a:t>
            </a:r>
          </a:p>
        </p:txBody>
      </p:sp>
      <p:sp>
        <p:nvSpPr>
          <p:cNvPr id="6" name="Textfeld 5">
            <a:extLst>
              <a:ext uri="{FF2B5EF4-FFF2-40B4-BE49-F238E27FC236}">
                <a16:creationId xmlns:a16="http://schemas.microsoft.com/office/drawing/2014/main" id="{3F3EB525-E266-4BE5-9296-5790AFD7AA6C}"/>
              </a:ext>
            </a:extLst>
          </p:cNvPr>
          <p:cNvSpPr txBox="1"/>
          <p:nvPr/>
        </p:nvSpPr>
        <p:spPr>
          <a:xfrm>
            <a:off x="2912488" y="2927707"/>
            <a:ext cx="1302609" cy="584775"/>
          </a:xfrm>
          <a:prstGeom prst="rect">
            <a:avLst/>
          </a:prstGeom>
          <a:solidFill>
            <a:srgbClr val="FCB9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r>
              <a:rPr lang="de-DE" sz="1600" dirty="0">
                <a:solidFill>
                  <a:srgbClr val="195365"/>
                </a:solidFill>
              </a:rPr>
              <a:t>Interesse an Mathematik</a:t>
            </a:r>
          </a:p>
        </p:txBody>
      </p:sp>
      <p:sp>
        <p:nvSpPr>
          <p:cNvPr id="7" name="Textfeld 6">
            <a:extLst>
              <a:ext uri="{FF2B5EF4-FFF2-40B4-BE49-F238E27FC236}">
                <a16:creationId xmlns:a16="http://schemas.microsoft.com/office/drawing/2014/main" id="{9CB931A2-552B-4128-8A76-51FBBDA95181}"/>
              </a:ext>
            </a:extLst>
          </p:cNvPr>
          <p:cNvSpPr txBox="1"/>
          <p:nvPr/>
        </p:nvSpPr>
        <p:spPr>
          <a:xfrm>
            <a:off x="1764122" y="3784056"/>
            <a:ext cx="2666859" cy="830997"/>
          </a:xfrm>
          <a:prstGeom prst="rect">
            <a:avLst/>
          </a:prstGeom>
          <a:solidFill>
            <a:srgbClr val="FCB9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algn="ctr"/>
            <a:r>
              <a:rPr lang="de-DE" sz="1600" dirty="0">
                <a:solidFill>
                  <a:srgbClr val="195365"/>
                </a:solidFill>
              </a:rPr>
              <a:t>Hohes Interesse an Informatik  </a:t>
            </a:r>
          </a:p>
          <a:p>
            <a:pPr algn="ctr"/>
            <a:r>
              <a:rPr lang="de-DE" sz="1600" dirty="0">
                <a:solidFill>
                  <a:srgbClr val="195365"/>
                </a:solidFill>
              </a:rPr>
              <a:t>Weniger bekannt, dass dies Teil des Physikstudiums ist!</a:t>
            </a:r>
          </a:p>
        </p:txBody>
      </p:sp>
      <p:sp>
        <p:nvSpPr>
          <p:cNvPr id="28" name="Ellipse 27">
            <a:extLst>
              <a:ext uri="{FF2B5EF4-FFF2-40B4-BE49-F238E27FC236}">
                <a16:creationId xmlns:a16="http://schemas.microsoft.com/office/drawing/2014/main" id="{C029381C-9AD0-487D-A5A1-7CF2192721AB}"/>
              </a:ext>
            </a:extLst>
          </p:cNvPr>
          <p:cNvSpPr/>
          <p:nvPr/>
        </p:nvSpPr>
        <p:spPr>
          <a:xfrm>
            <a:off x="8668282" y="1817441"/>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Wunsch nach Interdisziplinarität</a:t>
            </a:r>
          </a:p>
        </p:txBody>
      </p:sp>
      <p:sp>
        <p:nvSpPr>
          <p:cNvPr id="9" name="Textfeld 8">
            <a:extLst>
              <a:ext uri="{FF2B5EF4-FFF2-40B4-BE49-F238E27FC236}">
                <a16:creationId xmlns:a16="http://schemas.microsoft.com/office/drawing/2014/main" id="{9353B925-6DE9-441F-893E-C886C6A2E869}"/>
              </a:ext>
            </a:extLst>
          </p:cNvPr>
          <p:cNvSpPr txBox="1"/>
          <p:nvPr/>
        </p:nvSpPr>
        <p:spPr>
          <a:xfrm>
            <a:off x="6957432" y="1902080"/>
            <a:ext cx="1950515" cy="584775"/>
          </a:xfrm>
          <a:prstGeom prst="rect">
            <a:avLst/>
          </a:prstGeom>
          <a:solidFill>
            <a:srgbClr val="A50021"/>
          </a:solidFill>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de-DE" sz="1600" dirty="0"/>
              <a:t>Interesse an anderen Fachgebieten</a:t>
            </a:r>
          </a:p>
        </p:txBody>
      </p:sp>
      <p:sp>
        <p:nvSpPr>
          <p:cNvPr id="29" name="Ellipse 28">
            <a:extLst>
              <a:ext uri="{FF2B5EF4-FFF2-40B4-BE49-F238E27FC236}">
                <a16:creationId xmlns:a16="http://schemas.microsoft.com/office/drawing/2014/main" id="{9F4ABDF2-4B8B-4335-AB5F-5E0CCC251324}"/>
              </a:ext>
            </a:extLst>
          </p:cNvPr>
          <p:cNvSpPr/>
          <p:nvPr/>
        </p:nvSpPr>
        <p:spPr>
          <a:xfrm>
            <a:off x="9668365" y="2899755"/>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Wunsch nach Interdisziplinarität</a:t>
            </a:r>
          </a:p>
        </p:txBody>
      </p:sp>
      <p:sp>
        <p:nvSpPr>
          <p:cNvPr id="11" name="Textfeld 10">
            <a:extLst>
              <a:ext uri="{FF2B5EF4-FFF2-40B4-BE49-F238E27FC236}">
                <a16:creationId xmlns:a16="http://schemas.microsoft.com/office/drawing/2014/main" id="{AF97A294-5DE7-43EC-B307-23FFBF90F292}"/>
              </a:ext>
            </a:extLst>
          </p:cNvPr>
          <p:cNvSpPr txBox="1"/>
          <p:nvPr/>
        </p:nvSpPr>
        <p:spPr>
          <a:xfrm>
            <a:off x="7800026" y="2797921"/>
            <a:ext cx="2215841" cy="584775"/>
          </a:xfrm>
          <a:prstGeom prst="rect">
            <a:avLst/>
          </a:prstGeom>
          <a:solidFill>
            <a:srgbClr val="A50021"/>
          </a:solidFill>
        </p:spPr>
        <p:style>
          <a:lnRef idx="0">
            <a:schemeClr val="accent2"/>
          </a:lnRef>
          <a:fillRef idx="3">
            <a:schemeClr val="accent2"/>
          </a:fillRef>
          <a:effectRef idx="3">
            <a:schemeClr val="accent2"/>
          </a:effectRef>
          <a:fontRef idx="minor">
            <a:schemeClr val="lt1"/>
          </a:fontRef>
        </p:style>
        <p:txBody>
          <a:bodyPr wrap="square" rtlCol="0" anchor="ctr" anchorCtr="0">
            <a:spAutoFit/>
          </a:bodyPr>
          <a:lstStyle/>
          <a:p>
            <a:pPr algn="ctr"/>
            <a:r>
              <a:rPr lang="de-DE" sz="1600" dirty="0"/>
              <a:t>„Reines“ Physik-Studium erscheint unflexibel</a:t>
            </a:r>
          </a:p>
        </p:txBody>
      </p:sp>
      <p:sp>
        <p:nvSpPr>
          <p:cNvPr id="30" name="Ellipse 29">
            <a:extLst>
              <a:ext uri="{FF2B5EF4-FFF2-40B4-BE49-F238E27FC236}">
                <a16:creationId xmlns:a16="http://schemas.microsoft.com/office/drawing/2014/main" id="{4CE21EDB-C10E-457E-B714-53040900A238}"/>
              </a:ext>
            </a:extLst>
          </p:cNvPr>
          <p:cNvSpPr/>
          <p:nvPr/>
        </p:nvSpPr>
        <p:spPr>
          <a:xfrm>
            <a:off x="6027124" y="4547446"/>
            <a:ext cx="2390338" cy="754052"/>
          </a:xfrm>
          <a:prstGeom prst="ellipse">
            <a:avLst/>
          </a:prstGeom>
          <a:solidFill>
            <a:srgbClr val="68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Erfordernis von Interdisziplinarität</a:t>
            </a:r>
          </a:p>
        </p:txBody>
      </p:sp>
      <p:sp>
        <p:nvSpPr>
          <p:cNvPr id="8" name="Textfeld 7">
            <a:extLst>
              <a:ext uri="{FF2B5EF4-FFF2-40B4-BE49-F238E27FC236}">
                <a16:creationId xmlns:a16="http://schemas.microsoft.com/office/drawing/2014/main" id="{F7B1C105-5586-4694-99E7-41B340E2D91B}"/>
              </a:ext>
            </a:extLst>
          </p:cNvPr>
          <p:cNvSpPr txBox="1"/>
          <p:nvPr/>
        </p:nvSpPr>
        <p:spPr>
          <a:xfrm>
            <a:off x="4850910" y="4445776"/>
            <a:ext cx="1635182" cy="338554"/>
          </a:xfrm>
          <a:prstGeom prst="rect">
            <a:avLst/>
          </a:prstGeom>
          <a:solidFill>
            <a:srgbClr val="FCB9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nchor="ctr" anchorCtr="0">
            <a:spAutoFit/>
          </a:bodyPr>
          <a:lstStyle/>
          <a:p>
            <a:pPr algn="ctr"/>
            <a:r>
              <a:rPr lang="de-DE" sz="1600" dirty="0">
                <a:solidFill>
                  <a:srgbClr val="195365"/>
                </a:solidFill>
              </a:rPr>
              <a:t>Berufsaussichten</a:t>
            </a:r>
          </a:p>
        </p:txBody>
      </p:sp>
    </p:spTree>
    <p:extLst>
      <p:ext uri="{BB962C8B-B14F-4D97-AF65-F5344CB8AC3E}">
        <p14:creationId xmlns:p14="http://schemas.microsoft.com/office/powerpoint/2010/main" val="422056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C55DE4-7702-4959-9204-BC892D9860D4}"/>
              </a:ext>
            </a:extLst>
          </p:cNvPr>
          <p:cNvSpPr>
            <a:spLocks noGrp="1"/>
          </p:cNvSpPr>
          <p:nvPr>
            <p:ph type="title"/>
          </p:nvPr>
        </p:nvSpPr>
        <p:spPr/>
        <p:txBody>
          <a:bodyPr>
            <a:noAutofit/>
          </a:bodyPr>
          <a:lstStyle/>
          <a:p>
            <a:r>
              <a:rPr lang="de-DE" sz="2800" dirty="0"/>
              <a:t>Perspektive Universität / Fakultät, Forschung, Wirtschaft und Industrie</a:t>
            </a:r>
          </a:p>
        </p:txBody>
      </p:sp>
      <p:sp>
        <p:nvSpPr>
          <p:cNvPr id="4" name="Foliennummernplatzhalter 3">
            <a:extLst>
              <a:ext uri="{FF2B5EF4-FFF2-40B4-BE49-F238E27FC236}">
                <a16:creationId xmlns:a16="http://schemas.microsoft.com/office/drawing/2014/main" id="{246381E8-7039-4780-86BA-12D25C7FFA4A}"/>
              </a:ext>
            </a:extLst>
          </p:cNvPr>
          <p:cNvSpPr>
            <a:spLocks noGrp="1"/>
          </p:cNvSpPr>
          <p:nvPr>
            <p:ph type="sldNum" sz="quarter" idx="12"/>
          </p:nvPr>
        </p:nvSpPr>
        <p:spPr/>
        <p:txBody>
          <a:bodyPr/>
          <a:lstStyle/>
          <a:p>
            <a:fld id="{2E3B6F9F-F27F-4258-B691-A8CA2864D830}" type="slidenum">
              <a:rPr lang="de-DE" smtClean="0"/>
              <a:t>6</a:t>
            </a:fld>
            <a:endParaRPr lang="de-DE"/>
          </a:p>
        </p:txBody>
      </p:sp>
      <p:sp>
        <p:nvSpPr>
          <p:cNvPr id="6" name="Textfeld 5">
            <a:extLst>
              <a:ext uri="{FF2B5EF4-FFF2-40B4-BE49-F238E27FC236}">
                <a16:creationId xmlns:a16="http://schemas.microsoft.com/office/drawing/2014/main" id="{5B47DDA5-6ED8-4730-ABE5-810C02481428}"/>
              </a:ext>
            </a:extLst>
          </p:cNvPr>
          <p:cNvSpPr txBox="1"/>
          <p:nvPr/>
        </p:nvSpPr>
        <p:spPr>
          <a:xfrm>
            <a:off x="838201" y="1969991"/>
            <a:ext cx="3450996" cy="1323439"/>
          </a:xfrm>
          <a:prstGeom prst="rect">
            <a:avLst/>
          </a:prstGeom>
          <a:solidFill>
            <a:srgbClr val="FCB900"/>
          </a:solidFill>
          <a:ln>
            <a:solidFill>
              <a:srgbClr val="195365"/>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de-DE"/>
            </a:defPPr>
            <a:lvl1pPr algn="ctr">
              <a:defRPr sz="1400">
                <a:solidFill>
                  <a:schemeClr val="tx1"/>
                </a:solidFill>
              </a:defRPr>
            </a:lvl1pPr>
          </a:lstStyle>
          <a:p>
            <a:r>
              <a:rPr lang="de-DE" sz="1600" dirty="0">
                <a:solidFill>
                  <a:srgbClr val="195365"/>
                </a:solidFill>
              </a:rPr>
              <a:t>Die Erfahrung zeigt, dass das aktuelle Physik-Curriculum die perfekte Ausbildung für einen Einstieg sowohl in die Wissenschaft als auch in die Wirtschaft / Industrie ist!</a:t>
            </a:r>
          </a:p>
        </p:txBody>
      </p:sp>
      <p:grpSp>
        <p:nvGrpSpPr>
          <p:cNvPr id="19" name="Gruppieren 18">
            <a:extLst>
              <a:ext uri="{FF2B5EF4-FFF2-40B4-BE49-F238E27FC236}">
                <a16:creationId xmlns:a16="http://schemas.microsoft.com/office/drawing/2014/main" id="{0B040912-9B8A-4F83-9FFD-43AA68E42E4A}"/>
              </a:ext>
            </a:extLst>
          </p:cNvPr>
          <p:cNvGrpSpPr/>
          <p:nvPr/>
        </p:nvGrpSpPr>
        <p:grpSpPr>
          <a:xfrm>
            <a:off x="2629078" y="3576102"/>
            <a:ext cx="3914631" cy="3126683"/>
            <a:chOff x="2879821" y="3525727"/>
            <a:chExt cx="3914631" cy="3126683"/>
          </a:xfrm>
        </p:grpSpPr>
        <p:pic>
          <p:nvPicPr>
            <p:cNvPr id="5" name="Grafik 4">
              <a:extLst>
                <a:ext uri="{FF2B5EF4-FFF2-40B4-BE49-F238E27FC236}">
                  <a16:creationId xmlns:a16="http://schemas.microsoft.com/office/drawing/2014/main" id="{8D6E2AB8-2B47-4F1B-B05B-C27FE54F4C32}"/>
                </a:ext>
              </a:extLst>
            </p:cNvPr>
            <p:cNvPicPr>
              <a:picLocks noChangeAspect="1"/>
            </p:cNvPicPr>
            <p:nvPr/>
          </p:nvPicPr>
          <p:blipFill>
            <a:blip r:embed="rId2"/>
            <a:stretch>
              <a:fillRect/>
            </a:stretch>
          </p:blipFill>
          <p:spPr>
            <a:xfrm>
              <a:off x="3465537" y="3954305"/>
              <a:ext cx="2743200" cy="2698105"/>
            </a:xfrm>
            <a:prstGeom prst="rect">
              <a:avLst/>
            </a:prstGeom>
          </p:spPr>
        </p:pic>
        <p:sp>
          <p:nvSpPr>
            <p:cNvPr id="7" name="Titel 1">
              <a:extLst>
                <a:ext uri="{FF2B5EF4-FFF2-40B4-BE49-F238E27FC236}">
                  <a16:creationId xmlns:a16="http://schemas.microsoft.com/office/drawing/2014/main" id="{A3F683B2-31DA-403B-AB85-AC2E267B3080}"/>
                </a:ext>
              </a:extLst>
            </p:cNvPr>
            <p:cNvSpPr txBox="1">
              <a:spLocks/>
            </p:cNvSpPr>
            <p:nvPr/>
          </p:nvSpPr>
          <p:spPr>
            <a:xfrm>
              <a:off x="2879821" y="3525727"/>
              <a:ext cx="3914631" cy="3830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1200" dirty="0">
                  <a:solidFill>
                    <a:srgbClr val="195365"/>
                  </a:solidFill>
                  <a:latin typeface="+mn-lt"/>
                </a:rPr>
                <a:t>Arbeitsmarkt für Physiker*innen</a:t>
              </a:r>
            </a:p>
          </p:txBody>
        </p:sp>
      </p:grpSp>
      <p:grpSp>
        <p:nvGrpSpPr>
          <p:cNvPr id="8" name="Gruppieren 7">
            <a:extLst>
              <a:ext uri="{FF2B5EF4-FFF2-40B4-BE49-F238E27FC236}">
                <a16:creationId xmlns:a16="http://schemas.microsoft.com/office/drawing/2014/main" id="{B9B39214-D537-42B4-80B3-6E2A1681BAF9}"/>
              </a:ext>
            </a:extLst>
          </p:cNvPr>
          <p:cNvGrpSpPr/>
          <p:nvPr/>
        </p:nvGrpSpPr>
        <p:grpSpPr>
          <a:xfrm>
            <a:off x="124682" y="3906229"/>
            <a:ext cx="3042597" cy="2020547"/>
            <a:chOff x="4704539" y="4005064"/>
            <a:chExt cx="4224670" cy="2197898"/>
          </a:xfrm>
        </p:grpSpPr>
        <p:pic>
          <p:nvPicPr>
            <p:cNvPr id="9" name="Grafik 8">
              <a:extLst>
                <a:ext uri="{FF2B5EF4-FFF2-40B4-BE49-F238E27FC236}">
                  <a16:creationId xmlns:a16="http://schemas.microsoft.com/office/drawing/2014/main" id="{72E600CB-2B1E-4D2A-B15F-BF22367E0814}"/>
                </a:ext>
              </a:extLst>
            </p:cNvPr>
            <p:cNvPicPr>
              <a:picLocks noChangeAspect="1"/>
            </p:cNvPicPr>
            <p:nvPr/>
          </p:nvPicPr>
          <p:blipFill>
            <a:blip r:embed="rId3"/>
            <a:stretch>
              <a:fillRect/>
            </a:stretch>
          </p:blipFill>
          <p:spPr>
            <a:xfrm>
              <a:off x="4704539" y="4005064"/>
              <a:ext cx="4224670" cy="2197898"/>
            </a:xfrm>
            <a:prstGeom prst="rect">
              <a:avLst/>
            </a:prstGeom>
          </p:spPr>
        </p:pic>
        <p:pic>
          <p:nvPicPr>
            <p:cNvPr id="10" name="Grafik 9">
              <a:extLst>
                <a:ext uri="{FF2B5EF4-FFF2-40B4-BE49-F238E27FC236}">
                  <a16:creationId xmlns:a16="http://schemas.microsoft.com/office/drawing/2014/main" id="{B180C352-16A4-48AC-8727-8659184147C9}"/>
                </a:ext>
              </a:extLst>
            </p:cNvPr>
            <p:cNvPicPr>
              <a:picLocks noChangeAspect="1"/>
            </p:cNvPicPr>
            <p:nvPr/>
          </p:nvPicPr>
          <p:blipFill rotWithShape="1">
            <a:blip r:embed="rId3"/>
            <a:srcRect l="36166" r="35429" b="62085"/>
            <a:stretch/>
          </p:blipFill>
          <p:spPr>
            <a:xfrm>
              <a:off x="7561057" y="4010699"/>
              <a:ext cx="1368152" cy="833325"/>
            </a:xfrm>
            <a:prstGeom prst="rect">
              <a:avLst/>
            </a:prstGeom>
          </p:spPr>
        </p:pic>
      </p:grpSp>
      <p:sp>
        <p:nvSpPr>
          <p:cNvPr id="11" name="Rechteck 10">
            <a:extLst>
              <a:ext uri="{FF2B5EF4-FFF2-40B4-BE49-F238E27FC236}">
                <a16:creationId xmlns:a16="http://schemas.microsoft.com/office/drawing/2014/main" id="{8A4BCC37-5C33-4EBA-8BB2-4CDC2E41B69A}"/>
              </a:ext>
            </a:extLst>
          </p:cNvPr>
          <p:cNvSpPr/>
          <p:nvPr/>
        </p:nvSpPr>
        <p:spPr>
          <a:xfrm>
            <a:off x="1579211" y="5868798"/>
            <a:ext cx="1507631" cy="230832"/>
          </a:xfrm>
          <a:prstGeom prst="rect">
            <a:avLst/>
          </a:prstGeom>
        </p:spPr>
        <p:txBody>
          <a:bodyPr wrap="none">
            <a:spAutoFit/>
          </a:bodyPr>
          <a:lstStyle/>
          <a:p>
            <a:r>
              <a:rPr lang="de-DE" sz="900" dirty="0"/>
              <a:t>Physik Journal 21 (2022) Nr. 12</a:t>
            </a:r>
            <a:endParaRPr lang="de-DE" sz="2000" dirty="0"/>
          </a:p>
        </p:txBody>
      </p:sp>
      <p:sp>
        <p:nvSpPr>
          <p:cNvPr id="12" name="Textfeld 11">
            <a:extLst>
              <a:ext uri="{FF2B5EF4-FFF2-40B4-BE49-F238E27FC236}">
                <a16:creationId xmlns:a16="http://schemas.microsoft.com/office/drawing/2014/main" id="{6F34EA04-263E-4CEF-9FBB-750D7DC2CEB7}"/>
              </a:ext>
            </a:extLst>
          </p:cNvPr>
          <p:cNvSpPr txBox="1"/>
          <p:nvPr/>
        </p:nvSpPr>
        <p:spPr>
          <a:xfrm>
            <a:off x="1519785" y="3954305"/>
            <a:ext cx="1680317" cy="276999"/>
          </a:xfrm>
          <a:prstGeom prst="rect">
            <a:avLst/>
          </a:prstGeom>
          <a:noFill/>
        </p:spPr>
        <p:txBody>
          <a:bodyPr wrap="square" rtlCol="0">
            <a:spAutoFit/>
          </a:bodyPr>
          <a:lstStyle/>
          <a:p>
            <a:r>
              <a:rPr lang="de-DE" sz="1200" dirty="0"/>
              <a:t>Quasi Vollbeschäftigung</a:t>
            </a:r>
          </a:p>
        </p:txBody>
      </p:sp>
      <p:sp>
        <p:nvSpPr>
          <p:cNvPr id="13" name="Textfeld 12">
            <a:extLst>
              <a:ext uri="{FF2B5EF4-FFF2-40B4-BE49-F238E27FC236}">
                <a16:creationId xmlns:a16="http://schemas.microsoft.com/office/drawing/2014/main" id="{2BDDCAF6-CC82-415A-AF2C-82FBCB004368}"/>
              </a:ext>
            </a:extLst>
          </p:cNvPr>
          <p:cNvSpPr txBox="1"/>
          <p:nvPr/>
        </p:nvSpPr>
        <p:spPr>
          <a:xfrm>
            <a:off x="6987835" y="3013501"/>
            <a:ext cx="4365964" cy="830997"/>
          </a:xfrm>
          <a:prstGeom prst="rect">
            <a:avLst/>
          </a:prstGeom>
          <a:solidFill>
            <a:srgbClr val="FCB900"/>
          </a:solidFill>
          <a:ln>
            <a:solidFill>
              <a:srgbClr val="195365"/>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de-DE"/>
            </a:defPPr>
            <a:lvl1pPr algn="ctr">
              <a:defRPr sz="1400">
                <a:solidFill>
                  <a:schemeClr val="tx1"/>
                </a:solidFill>
              </a:defRPr>
            </a:lvl1pPr>
          </a:lstStyle>
          <a:p>
            <a:r>
              <a:rPr lang="de-DE" sz="1600" dirty="0">
                <a:solidFill>
                  <a:srgbClr val="195365"/>
                </a:solidFill>
              </a:rPr>
              <a:t>Gruppe hochmotivierter und leistungsstarker Studierender muss der Fakultät für Physik erhalten bleiben!</a:t>
            </a:r>
          </a:p>
        </p:txBody>
      </p:sp>
      <p:sp>
        <p:nvSpPr>
          <p:cNvPr id="14" name="Rechteck 13">
            <a:extLst>
              <a:ext uri="{FF2B5EF4-FFF2-40B4-BE49-F238E27FC236}">
                <a16:creationId xmlns:a16="http://schemas.microsoft.com/office/drawing/2014/main" id="{BEDACFF3-ABFB-4A0C-ABE5-DDAF9E35F9D0}"/>
              </a:ext>
            </a:extLst>
          </p:cNvPr>
          <p:cNvSpPr/>
          <p:nvPr/>
        </p:nvSpPr>
        <p:spPr>
          <a:xfrm>
            <a:off x="6987835" y="1969991"/>
            <a:ext cx="4365963" cy="830997"/>
          </a:xfrm>
          <a:prstGeom prst="rect">
            <a:avLst/>
          </a:prstGeom>
          <a:solidFill>
            <a:srgbClr val="FCB900"/>
          </a:solidFill>
          <a:ln>
            <a:solidFill>
              <a:srgbClr val="195365"/>
            </a:solidFill>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de-DE" sz="1600" dirty="0">
                <a:solidFill>
                  <a:srgbClr val="195365"/>
                </a:solidFill>
              </a:rPr>
              <a:t> Die MINT-Fächer können entscheidend zur Bewältigung aktueller gesellschaftlicher Herausforderungen beitragen. </a:t>
            </a:r>
          </a:p>
        </p:txBody>
      </p:sp>
      <p:sp>
        <p:nvSpPr>
          <p:cNvPr id="15" name="Pfeil: nach rechts 14">
            <a:extLst>
              <a:ext uri="{FF2B5EF4-FFF2-40B4-BE49-F238E27FC236}">
                <a16:creationId xmlns:a16="http://schemas.microsoft.com/office/drawing/2014/main" id="{EC78BB22-86BE-4C51-B83E-9EF4F7D3DD4B}"/>
              </a:ext>
            </a:extLst>
          </p:cNvPr>
          <p:cNvSpPr/>
          <p:nvPr/>
        </p:nvSpPr>
        <p:spPr>
          <a:xfrm>
            <a:off x="4919160" y="2262594"/>
            <a:ext cx="1438711" cy="738231"/>
          </a:xfrm>
          <a:prstGeom prst="rightArrow">
            <a:avLst/>
          </a:prstGeom>
          <a:solidFill>
            <a:srgbClr val="195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753F81D9-A76B-46DA-A9CC-DF7DDE7D2751}"/>
              </a:ext>
            </a:extLst>
          </p:cNvPr>
          <p:cNvSpPr/>
          <p:nvPr/>
        </p:nvSpPr>
        <p:spPr>
          <a:xfrm>
            <a:off x="6234008" y="4192242"/>
            <a:ext cx="5119791" cy="1077218"/>
          </a:xfrm>
          <a:prstGeom prst="rect">
            <a:avLst/>
          </a:prstGeom>
          <a:solidFill>
            <a:srgbClr val="195365"/>
          </a:solidFill>
          <a:ln w="9525" cap="flat" cmpd="sng" algn="ctr">
            <a:solidFill>
              <a:srgbClr val="195365"/>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de-DE" sz="1600" dirty="0">
                <a:solidFill>
                  <a:srgbClr val="C3DA46"/>
                </a:solidFill>
              </a:rPr>
              <a:t>Die von Forschung, Industrie und Wirtschaft geschätzte exzellente Ausbildung in der Physik wird im vollen Umfang beibehalten, d.h. der neue Studiengang enthält das Curriculum des existierenden 3-jährigen B.Sc. Physik. </a:t>
            </a:r>
          </a:p>
        </p:txBody>
      </p:sp>
      <p:sp>
        <p:nvSpPr>
          <p:cNvPr id="17" name="Rechteck 16">
            <a:extLst>
              <a:ext uri="{FF2B5EF4-FFF2-40B4-BE49-F238E27FC236}">
                <a16:creationId xmlns:a16="http://schemas.microsoft.com/office/drawing/2014/main" id="{94DDF975-D987-4531-9ABB-D035BDC19D27}"/>
              </a:ext>
            </a:extLst>
          </p:cNvPr>
          <p:cNvSpPr/>
          <p:nvPr/>
        </p:nvSpPr>
        <p:spPr>
          <a:xfrm>
            <a:off x="6234007" y="5498082"/>
            <a:ext cx="5119791" cy="830997"/>
          </a:xfrm>
          <a:prstGeom prst="rect">
            <a:avLst/>
          </a:prstGeom>
          <a:solidFill>
            <a:srgbClr val="195365"/>
          </a:solidFill>
          <a:ln w="9525" cap="flat" cmpd="sng" algn="ctr">
            <a:solidFill>
              <a:srgbClr val="195365"/>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de-DE" sz="1600" dirty="0">
                <a:solidFill>
                  <a:srgbClr val="C3DA46"/>
                </a:solidFill>
              </a:rPr>
              <a:t>Mit </a:t>
            </a:r>
            <a:r>
              <a:rPr lang="de-DE" sz="1600" dirty="0" err="1">
                <a:solidFill>
                  <a:srgbClr val="C3DA46"/>
                </a:solidFill>
              </a:rPr>
              <a:t>Physik</a:t>
            </a:r>
            <a:r>
              <a:rPr lang="de-DE" sz="1600" baseline="30000" dirty="0" err="1">
                <a:solidFill>
                  <a:srgbClr val="C3DA46"/>
                </a:solidFill>
              </a:rPr>
              <a:t>Plus</a:t>
            </a:r>
            <a:r>
              <a:rPr lang="de-DE" sz="1600" dirty="0">
                <a:solidFill>
                  <a:srgbClr val="C3DA46"/>
                </a:solidFill>
              </a:rPr>
              <a:t> folgen wir dem Wunsch nach einer vielfältig kombinierbaren Ausbildung unter Beibehaltung des aktuellen Bildungsniveaus.</a:t>
            </a:r>
          </a:p>
        </p:txBody>
      </p:sp>
    </p:spTree>
    <p:extLst>
      <p:ext uri="{BB962C8B-B14F-4D97-AF65-F5344CB8AC3E}">
        <p14:creationId xmlns:p14="http://schemas.microsoft.com/office/powerpoint/2010/main" val="269677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9E8B1-127C-4006-A2C8-7C5A3A83B0FC}"/>
              </a:ext>
            </a:extLst>
          </p:cNvPr>
          <p:cNvSpPr>
            <a:spLocks noGrp="1"/>
          </p:cNvSpPr>
          <p:nvPr>
            <p:ph type="title"/>
          </p:nvPr>
        </p:nvSpPr>
        <p:spPr/>
        <p:txBody>
          <a:bodyPr>
            <a:normAutofit fontScale="90000"/>
          </a:bodyPr>
          <a:lstStyle/>
          <a:p>
            <a:r>
              <a:rPr lang="de-DE" sz="3600" b="1" dirty="0"/>
              <a:t>Bestehende Maßnahmen zur Gewinnung neuer Zielgruppen</a:t>
            </a:r>
            <a:endParaRPr lang="de-DE" dirty="0"/>
          </a:p>
        </p:txBody>
      </p:sp>
      <p:sp>
        <p:nvSpPr>
          <p:cNvPr id="4" name="Foliennummernplatzhalter 3">
            <a:extLst>
              <a:ext uri="{FF2B5EF4-FFF2-40B4-BE49-F238E27FC236}">
                <a16:creationId xmlns:a16="http://schemas.microsoft.com/office/drawing/2014/main" id="{019EB011-C93B-45FE-97D4-B9422306663C}"/>
              </a:ext>
            </a:extLst>
          </p:cNvPr>
          <p:cNvSpPr>
            <a:spLocks noGrp="1"/>
          </p:cNvSpPr>
          <p:nvPr>
            <p:ph type="sldNum" sz="quarter" idx="12"/>
          </p:nvPr>
        </p:nvSpPr>
        <p:spPr/>
        <p:txBody>
          <a:bodyPr/>
          <a:lstStyle/>
          <a:p>
            <a:fld id="{2E3B6F9F-F27F-4258-B691-A8CA2864D830}" type="slidenum">
              <a:rPr lang="de-DE" smtClean="0"/>
              <a:t>7</a:t>
            </a:fld>
            <a:endParaRPr lang="de-DE"/>
          </a:p>
        </p:txBody>
      </p:sp>
      <p:sp>
        <p:nvSpPr>
          <p:cNvPr id="5" name="Rechteck 4">
            <a:extLst>
              <a:ext uri="{FF2B5EF4-FFF2-40B4-BE49-F238E27FC236}">
                <a16:creationId xmlns:a16="http://schemas.microsoft.com/office/drawing/2014/main" id="{20E151FB-C1DF-4829-B1B0-93F4B2A86D08}"/>
              </a:ext>
            </a:extLst>
          </p:cNvPr>
          <p:cNvSpPr/>
          <p:nvPr/>
        </p:nvSpPr>
        <p:spPr>
          <a:xfrm>
            <a:off x="3925831" y="4383566"/>
            <a:ext cx="7358054" cy="1200329"/>
          </a:xfrm>
          <a:prstGeom prst="rect">
            <a:avLst/>
          </a:prstGeom>
        </p:spPr>
        <p:txBody>
          <a:bodyPr wrap="square">
            <a:spAutoFit/>
          </a:bodyPr>
          <a:lstStyle/>
          <a:p>
            <a:r>
              <a:rPr lang="de-DE" dirty="0">
                <a:solidFill>
                  <a:srgbClr val="195365"/>
                </a:solidFill>
              </a:rPr>
              <a:t>Das XLAB Göttinger Experimentallabor für junge Leute ist eines der größten deutschen Schüler*</a:t>
            </a:r>
            <a:r>
              <a:rPr lang="de-DE" dirty="0" err="1">
                <a:solidFill>
                  <a:srgbClr val="195365"/>
                </a:solidFill>
              </a:rPr>
              <a:t>innenlabore</a:t>
            </a:r>
            <a:r>
              <a:rPr lang="de-DE" dirty="0">
                <a:solidFill>
                  <a:srgbClr val="195365"/>
                </a:solidFill>
              </a:rPr>
              <a:t>. Es befindet sich in einem eigenen Gebäude auf dem Nordcampus der Universität Göttingen. Seit dem 1. Januar 2018 ist das XLAB eine zentrale Einrichtung der Universität Göttingen.</a:t>
            </a:r>
          </a:p>
        </p:txBody>
      </p:sp>
      <p:pic>
        <p:nvPicPr>
          <p:cNvPr id="6" name="Grafik 5">
            <a:extLst>
              <a:ext uri="{FF2B5EF4-FFF2-40B4-BE49-F238E27FC236}">
                <a16:creationId xmlns:a16="http://schemas.microsoft.com/office/drawing/2014/main" id="{D2623D6A-D516-4560-970F-F13F019F77CE}"/>
              </a:ext>
            </a:extLst>
          </p:cNvPr>
          <p:cNvPicPr>
            <a:picLocks noChangeAspect="1"/>
          </p:cNvPicPr>
          <p:nvPr/>
        </p:nvPicPr>
        <p:blipFill>
          <a:blip r:embed="rId2"/>
          <a:stretch>
            <a:fillRect/>
          </a:stretch>
        </p:blipFill>
        <p:spPr>
          <a:xfrm>
            <a:off x="862988" y="4027196"/>
            <a:ext cx="2550760" cy="1913071"/>
          </a:xfrm>
          <a:prstGeom prst="rect">
            <a:avLst/>
          </a:prstGeom>
          <a:effectLst>
            <a:outerShdw blurRad="50800" dist="38100" dir="2700000" algn="tl" rotWithShape="0">
              <a:prstClr val="black">
                <a:alpha val="40000"/>
              </a:prstClr>
            </a:outerShdw>
          </a:effectLst>
        </p:spPr>
      </p:pic>
      <p:sp>
        <p:nvSpPr>
          <p:cNvPr id="7" name="Rechteck 6">
            <a:extLst>
              <a:ext uri="{FF2B5EF4-FFF2-40B4-BE49-F238E27FC236}">
                <a16:creationId xmlns:a16="http://schemas.microsoft.com/office/drawing/2014/main" id="{AA1B572F-CC8E-4FE0-9A82-A557FDC64373}"/>
              </a:ext>
            </a:extLst>
          </p:cNvPr>
          <p:cNvSpPr/>
          <p:nvPr/>
        </p:nvSpPr>
        <p:spPr>
          <a:xfrm>
            <a:off x="3925831" y="2133783"/>
            <a:ext cx="7358054" cy="1477328"/>
          </a:xfrm>
          <a:prstGeom prst="rect">
            <a:avLst/>
          </a:prstGeom>
        </p:spPr>
        <p:txBody>
          <a:bodyPr wrap="square">
            <a:spAutoFit/>
          </a:bodyPr>
          <a:lstStyle/>
          <a:p>
            <a:r>
              <a:rPr lang="de-DE" dirty="0">
                <a:solidFill>
                  <a:srgbClr val="195365"/>
                </a:solidFill>
              </a:rPr>
              <a:t>An der Fakultät für Physik in Göttingen werden die Dr. Hans Riegel-Fachpreise für besonders gute vorwissenschaftliche Arbeiten von Schülerinnen und Schülern verliehen. Neben jährlich rund 7.500 Euro Preisgeldern ermöglichen diese den Zugang zu nachhaltigen Förderangeboten in Form von kostenlosen Seminaren und Konferenzen.</a:t>
            </a:r>
          </a:p>
        </p:txBody>
      </p:sp>
      <p:sp>
        <p:nvSpPr>
          <p:cNvPr id="9" name="Rechteck 8">
            <a:extLst>
              <a:ext uri="{FF2B5EF4-FFF2-40B4-BE49-F238E27FC236}">
                <a16:creationId xmlns:a16="http://schemas.microsoft.com/office/drawing/2014/main" id="{44026E13-9E10-407A-9B2C-A5FA4FA8F529}"/>
              </a:ext>
            </a:extLst>
          </p:cNvPr>
          <p:cNvSpPr/>
          <p:nvPr/>
        </p:nvSpPr>
        <p:spPr>
          <a:xfrm>
            <a:off x="862988" y="6171684"/>
            <a:ext cx="4247208" cy="369332"/>
          </a:xfrm>
          <a:prstGeom prst="rect">
            <a:avLst/>
          </a:prstGeom>
          <a:noFill/>
          <a:ln w="9525" cap="flat" cmpd="sng" algn="ctr">
            <a:solidFill>
              <a:srgbClr val="19536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r>
              <a:rPr lang="de-DE" dirty="0">
                <a:solidFill>
                  <a:srgbClr val="C3DA46"/>
                </a:solidFill>
                <a:latin typeface="Calibri" panose="020F0502020204030204" pitchFamily="34" charset="0"/>
                <a:ea typeface="Times New Roman" panose="02020603050405020304" pitchFamily="18" charset="0"/>
              </a:rPr>
              <a:t>Zielgruppe: Exzellente Studieninteressierte</a:t>
            </a:r>
            <a:endParaRPr lang="de-DE" dirty="0">
              <a:solidFill>
                <a:srgbClr val="C3DA46"/>
              </a:solidFill>
            </a:endParaRPr>
          </a:p>
        </p:txBody>
      </p:sp>
      <p:pic>
        <p:nvPicPr>
          <p:cNvPr id="8" name="Grafik 7">
            <a:extLst>
              <a:ext uri="{FF2B5EF4-FFF2-40B4-BE49-F238E27FC236}">
                <a16:creationId xmlns:a16="http://schemas.microsoft.com/office/drawing/2014/main" id="{5B1630EB-E60E-4CDF-A793-8245D102B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47144"/>
            <a:ext cx="2550761" cy="184863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28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E5F85-986C-4400-ABF1-34ADAA31DE6E}"/>
              </a:ext>
            </a:extLst>
          </p:cNvPr>
          <p:cNvSpPr>
            <a:spLocks noGrp="1"/>
          </p:cNvSpPr>
          <p:nvPr>
            <p:ph type="title"/>
          </p:nvPr>
        </p:nvSpPr>
        <p:spPr/>
        <p:txBody>
          <a:bodyPr>
            <a:normAutofit fontScale="90000"/>
          </a:bodyPr>
          <a:lstStyle/>
          <a:p>
            <a:r>
              <a:rPr kumimoji="0" lang="de-DE" sz="3600" b="0" i="0" u="none" strike="noStrike" kern="0" cap="none" spc="0" normalizeH="0" baseline="0" noProof="0" dirty="0">
                <a:ln>
                  <a:noFill/>
                </a:ln>
                <a:solidFill>
                  <a:srgbClr val="005F9B"/>
                </a:solidFill>
                <a:effectLst/>
                <a:uLnTx/>
                <a:uFillTx/>
                <a:latin typeface="Calibri"/>
                <a:ea typeface="+mj-ea"/>
              </a:rPr>
              <a:t>Konzept eines neuen, modernen, zeitgemäßen Studiengangs</a:t>
            </a:r>
            <a:endParaRPr lang="de-DE" dirty="0"/>
          </a:p>
        </p:txBody>
      </p:sp>
      <p:sp>
        <p:nvSpPr>
          <p:cNvPr id="3" name="Inhaltsplatzhalter 2">
            <a:extLst>
              <a:ext uri="{FF2B5EF4-FFF2-40B4-BE49-F238E27FC236}">
                <a16:creationId xmlns:a16="http://schemas.microsoft.com/office/drawing/2014/main" id="{338C6371-9289-4D5F-8BD0-9A8C051E06FE}"/>
              </a:ext>
            </a:extLst>
          </p:cNvPr>
          <p:cNvSpPr>
            <a:spLocks noGrp="1"/>
          </p:cNvSpPr>
          <p:nvPr>
            <p:ph idx="1"/>
          </p:nvPr>
        </p:nvSpPr>
        <p:spPr>
          <a:xfrm>
            <a:off x="838200" y="1825625"/>
            <a:ext cx="10515600" cy="2567266"/>
          </a:xfrm>
        </p:spPr>
        <p:txBody>
          <a:bodyPr>
            <a:normAutofit/>
          </a:bodyPr>
          <a:lstStyle/>
          <a:p>
            <a:pPr marL="457200" indent="-457200" algn="l">
              <a:buFont typeface="Arial" panose="020B0604020202020204" pitchFamily="34" charset="0"/>
              <a:buChar char="•"/>
            </a:pPr>
            <a:r>
              <a:rPr lang="de-DE" sz="2400" dirty="0"/>
              <a:t>Einführung eines 8 semestrigen Bachelorstudiengangs </a:t>
            </a:r>
            <a:br>
              <a:rPr lang="de-DE" sz="2400" dirty="0"/>
            </a:br>
            <a:r>
              <a:rPr lang="de-DE" sz="2400" dirty="0"/>
              <a:t>parallel zum 6 semestrigen Bachelorstudiengang</a:t>
            </a:r>
          </a:p>
          <a:p>
            <a:pPr marL="457200" indent="-457200" algn="l">
              <a:buFont typeface="Arial" panose="020B0604020202020204" pitchFamily="34" charset="0"/>
              <a:buChar char="•"/>
            </a:pPr>
            <a:r>
              <a:rPr lang="de-DE" sz="2400" dirty="0"/>
              <a:t>Mit der Option auf einen 4 semestrigen Masterstudiengang</a:t>
            </a:r>
          </a:p>
          <a:p>
            <a:pPr marL="457200" indent="-457200" algn="l">
              <a:buFont typeface="Arial" panose="020B0604020202020204" pitchFamily="34" charset="0"/>
              <a:buChar char="•"/>
            </a:pPr>
            <a:r>
              <a:rPr lang="de-DE" sz="2400" dirty="0"/>
              <a:t>Die zusätzlichen 60 ECTS können individuell genutzt / ausgestaltet werden</a:t>
            </a:r>
          </a:p>
          <a:p>
            <a:pPr marL="457200" indent="-457200" algn="l">
              <a:buFont typeface="Arial" panose="020B0604020202020204" pitchFamily="34" charset="0"/>
              <a:buChar char="•"/>
            </a:pPr>
            <a:r>
              <a:rPr lang="de-DE" sz="2400" dirty="0"/>
              <a:t>Dies erlaubt einen Fokus in Fächern wie Informatik (Computational Science), </a:t>
            </a:r>
            <a:br>
              <a:rPr lang="de-DE" sz="2400" dirty="0"/>
            </a:br>
            <a:r>
              <a:rPr lang="de-DE" sz="2400" dirty="0"/>
              <a:t>Chemie, Biologie, Philosophie, Wirtschaftswissenschaften, etc. zu setzen</a:t>
            </a:r>
          </a:p>
        </p:txBody>
      </p:sp>
      <p:sp>
        <p:nvSpPr>
          <p:cNvPr id="4" name="Foliennummernplatzhalter 3">
            <a:extLst>
              <a:ext uri="{FF2B5EF4-FFF2-40B4-BE49-F238E27FC236}">
                <a16:creationId xmlns:a16="http://schemas.microsoft.com/office/drawing/2014/main" id="{0C8A77C9-4FAD-4246-9404-263D1B4FD5F1}"/>
              </a:ext>
            </a:extLst>
          </p:cNvPr>
          <p:cNvSpPr>
            <a:spLocks noGrp="1"/>
          </p:cNvSpPr>
          <p:nvPr>
            <p:ph type="sldNum" sz="quarter" idx="12"/>
          </p:nvPr>
        </p:nvSpPr>
        <p:spPr/>
        <p:txBody>
          <a:bodyPr/>
          <a:lstStyle/>
          <a:p>
            <a:fld id="{2E3B6F9F-F27F-4258-B691-A8CA2864D830}" type="slidenum">
              <a:rPr lang="de-DE" smtClean="0"/>
              <a:t>8</a:t>
            </a:fld>
            <a:endParaRPr lang="de-DE"/>
          </a:p>
        </p:txBody>
      </p:sp>
      <p:sp>
        <p:nvSpPr>
          <p:cNvPr id="5" name="Rechteck 4">
            <a:extLst>
              <a:ext uri="{FF2B5EF4-FFF2-40B4-BE49-F238E27FC236}">
                <a16:creationId xmlns:a16="http://schemas.microsoft.com/office/drawing/2014/main" id="{967614D9-7BF2-46F9-8FE4-BC2C9A6D0095}"/>
              </a:ext>
            </a:extLst>
          </p:cNvPr>
          <p:cNvSpPr/>
          <p:nvPr/>
        </p:nvSpPr>
        <p:spPr>
          <a:xfrm>
            <a:off x="838199" y="4893686"/>
            <a:ext cx="10515599" cy="1569660"/>
          </a:xfrm>
          <a:prstGeom prst="rect">
            <a:avLst/>
          </a:prstGeom>
          <a:solidFill>
            <a:srgbClr val="195365"/>
          </a:solidFill>
          <a:ln>
            <a:solidFill>
              <a:srgbClr val="195365"/>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r>
              <a:rPr lang="de-DE" sz="2400" dirty="0" err="1">
                <a:solidFill>
                  <a:srgbClr val="C3DA46"/>
                </a:solidFill>
              </a:rPr>
              <a:t>Physik</a:t>
            </a:r>
            <a:r>
              <a:rPr lang="de-DE" sz="2400" baseline="30000" dirty="0" err="1">
                <a:solidFill>
                  <a:srgbClr val="C3DA46"/>
                </a:solidFill>
              </a:rPr>
              <a:t>Plus</a:t>
            </a:r>
            <a:r>
              <a:rPr lang="de-DE" sz="2400" dirty="0">
                <a:solidFill>
                  <a:srgbClr val="C3DA46"/>
                </a:solidFill>
              </a:rPr>
              <a:t>: </a:t>
            </a:r>
          </a:p>
          <a:p>
            <a:pPr marL="285750" indent="-285750">
              <a:buFont typeface="Arial" panose="020B0604020202020204" pitchFamily="34" charset="0"/>
              <a:buChar char="•"/>
            </a:pPr>
            <a:r>
              <a:rPr lang="de-DE" sz="2400" dirty="0">
                <a:solidFill>
                  <a:srgbClr val="C3DA46"/>
                </a:solidFill>
              </a:rPr>
              <a:t>neue Zielgruppen für MINT gewinnen </a:t>
            </a:r>
          </a:p>
          <a:p>
            <a:pPr marL="285750" indent="-285750">
              <a:buFont typeface="Arial" panose="020B0604020202020204" pitchFamily="34" charset="0"/>
              <a:buChar char="•"/>
            </a:pPr>
            <a:r>
              <a:rPr lang="de-DE" sz="2400" dirty="0">
                <a:solidFill>
                  <a:srgbClr val="C3DA46"/>
                </a:solidFill>
              </a:rPr>
              <a:t>zukünftigen Herausforderungen in Forschung, Wirtschaft und Gesellschaft erfolgreich begegnen</a:t>
            </a:r>
          </a:p>
        </p:txBody>
      </p:sp>
    </p:spTree>
    <p:extLst>
      <p:ext uri="{BB962C8B-B14F-4D97-AF65-F5344CB8AC3E}">
        <p14:creationId xmlns:p14="http://schemas.microsoft.com/office/powerpoint/2010/main" val="160260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2B096-823B-42DA-96E3-DB6A3A8E18EC}"/>
              </a:ext>
            </a:extLst>
          </p:cNvPr>
          <p:cNvSpPr>
            <a:spLocks noGrp="1"/>
          </p:cNvSpPr>
          <p:nvPr>
            <p:ph type="title"/>
          </p:nvPr>
        </p:nvSpPr>
        <p:spPr/>
        <p:txBody>
          <a:bodyPr>
            <a:normAutofit/>
          </a:bodyPr>
          <a:lstStyle/>
          <a:p>
            <a:r>
              <a:rPr kumimoji="0" lang="de-DE" sz="3600" b="0" i="0" u="none" strike="noStrike" kern="0" cap="none" spc="0" normalizeH="0" baseline="0" noProof="0" dirty="0">
                <a:ln>
                  <a:noFill/>
                </a:ln>
                <a:solidFill>
                  <a:srgbClr val="005F9B"/>
                </a:solidFill>
                <a:effectLst/>
                <a:uLnTx/>
                <a:uFillTx/>
                <a:latin typeface="Calibri"/>
                <a:ea typeface="+mj-ea"/>
              </a:rPr>
              <a:t>Projektstatus / Zeitlinie</a:t>
            </a:r>
            <a:endParaRPr lang="de-DE" dirty="0"/>
          </a:p>
        </p:txBody>
      </p:sp>
      <p:graphicFrame>
        <p:nvGraphicFramePr>
          <p:cNvPr id="5" name="Tabelle 5">
            <a:extLst>
              <a:ext uri="{FF2B5EF4-FFF2-40B4-BE49-F238E27FC236}">
                <a16:creationId xmlns:a16="http://schemas.microsoft.com/office/drawing/2014/main" id="{3BF7095D-1BAE-4064-B0D6-A647EAB36830}"/>
              </a:ext>
            </a:extLst>
          </p:cNvPr>
          <p:cNvGraphicFramePr>
            <a:graphicFrameLocks noGrp="1"/>
          </p:cNvGraphicFramePr>
          <p:nvPr>
            <p:ph idx="1"/>
            <p:extLst>
              <p:ext uri="{D42A27DB-BD31-4B8C-83A1-F6EECF244321}">
                <p14:modId xmlns:p14="http://schemas.microsoft.com/office/powerpoint/2010/main" val="2738843092"/>
              </p:ext>
            </p:extLst>
          </p:nvPr>
        </p:nvGraphicFramePr>
        <p:xfrm>
          <a:off x="838200" y="1825625"/>
          <a:ext cx="10515600" cy="4216400"/>
        </p:xfrm>
        <a:graphic>
          <a:graphicData uri="http://schemas.openxmlformats.org/drawingml/2006/table">
            <a:tbl>
              <a:tblPr firstRow="1" bandRow="1">
                <a:tableStyleId>{5C22544A-7EE6-4342-B048-85BDC9FD1C3A}</a:tableStyleId>
              </a:tblPr>
              <a:tblGrid>
                <a:gridCol w="8532043">
                  <a:extLst>
                    <a:ext uri="{9D8B030D-6E8A-4147-A177-3AD203B41FA5}">
                      <a16:colId xmlns:a16="http://schemas.microsoft.com/office/drawing/2014/main" val="2549872128"/>
                    </a:ext>
                  </a:extLst>
                </a:gridCol>
                <a:gridCol w="1983557">
                  <a:extLst>
                    <a:ext uri="{9D8B030D-6E8A-4147-A177-3AD203B41FA5}">
                      <a16:colId xmlns:a16="http://schemas.microsoft.com/office/drawing/2014/main" val="3000077851"/>
                    </a:ext>
                  </a:extLst>
                </a:gridCol>
              </a:tblGrid>
              <a:tr h="158141">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Gespräche / Diskussionen mit einzelnen Studierenden (nicht repräsentativ)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dirty="0">
                          <a:solidFill>
                            <a:srgbClr val="195365"/>
                          </a:solidFill>
                        </a:rPr>
                        <a:t>2021 / 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74757"/>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Abklärung formaler Randbedingungen </a:t>
                      </a:r>
                      <a:br>
                        <a:rPr kumimoji="0" lang="de-DE" sz="1600" b="0" i="0" u="none" strike="noStrike" kern="1200" cap="none" spc="0" normalizeH="0" baseline="0" noProof="0" dirty="0">
                          <a:ln>
                            <a:noFill/>
                          </a:ln>
                          <a:solidFill>
                            <a:srgbClr val="195365"/>
                          </a:solidFill>
                          <a:effectLst/>
                          <a:uLnTx/>
                          <a:uFillTx/>
                          <a:latin typeface="+mn-lt"/>
                          <a:ea typeface="+mn-ea"/>
                          <a:cs typeface="+mn-cs"/>
                        </a:rPr>
                      </a:br>
                      <a:r>
                        <a:rPr kumimoji="0" lang="de-DE" sz="1600" b="0" i="0" u="none" strike="noStrike" kern="1200" cap="none" spc="0" normalizeH="0" baseline="0" noProof="0" dirty="0">
                          <a:ln>
                            <a:noFill/>
                          </a:ln>
                          <a:solidFill>
                            <a:srgbClr val="195365"/>
                          </a:solidFill>
                          <a:effectLst/>
                          <a:uLnTx/>
                          <a:uFillTx/>
                          <a:latin typeface="+mn-lt"/>
                          <a:ea typeface="+mn-ea"/>
                          <a:cs typeface="+mn-cs"/>
                        </a:rPr>
                        <a:t>(Identifikation von möglichen Showstoppern, z.B. Bafög)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dirty="0">
                          <a:solidFill>
                            <a:srgbClr val="195365"/>
                          </a:solidFill>
                          <a:latin typeface="+mn-lt"/>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kern="1200" dirty="0">
                        <a:solidFill>
                          <a:srgbClr val="195365"/>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809251"/>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Gespräche und Zusage der Unterstützung mit und von Präsidium sowie Abteilung Studium und Lehre der Universität Göttingen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dirty="0">
                          <a:solidFill>
                            <a:srgbClr val="195365"/>
                          </a:solidFill>
                        </a:rPr>
                        <a:t>2021 / 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5930437"/>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Gespräche und Diskussion (Studienkommissionen, Fakultätsräte der beteiligten Fakultäten) mit</a:t>
                      </a:r>
                      <a:br>
                        <a:rPr kumimoji="0" lang="de-DE" sz="1600" b="0" i="0" u="none" strike="noStrike" kern="1200" cap="none" spc="0" normalizeH="0" baseline="0" noProof="0" dirty="0">
                          <a:ln>
                            <a:noFill/>
                          </a:ln>
                          <a:solidFill>
                            <a:srgbClr val="195365"/>
                          </a:solidFill>
                          <a:effectLst/>
                          <a:uLnTx/>
                          <a:uFillTx/>
                          <a:latin typeface="+mn-lt"/>
                          <a:ea typeface="+mn-ea"/>
                          <a:cs typeface="+mn-cs"/>
                        </a:rPr>
                      </a:br>
                      <a:r>
                        <a:rPr kumimoji="0" lang="de-DE" sz="1600" b="0" i="0" u="none" strike="noStrike" kern="1200" cap="none" spc="0" normalizeH="0" baseline="0" noProof="0" dirty="0">
                          <a:ln>
                            <a:noFill/>
                          </a:ln>
                          <a:solidFill>
                            <a:srgbClr val="195365"/>
                          </a:solidFill>
                          <a:effectLst/>
                          <a:uLnTx/>
                          <a:uFillTx/>
                          <a:latin typeface="+mn-lt"/>
                          <a:ea typeface="+mn-ea"/>
                          <a:cs typeface="+mn-cs"/>
                        </a:rPr>
                        <a:t>den Fächern Informatik (Computational Science), Mathematik, Chemie, Biologie, Philosophie, Wirtschaftswissenschaften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b="0" dirty="0">
                          <a:solidFill>
                            <a:srgbClr val="195365"/>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646341"/>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Workshop mit einem professionellen Marketingunternehmen zur Einrichtung eines neuen Studiengangs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b="0" dirty="0">
                          <a:solidFill>
                            <a:srgbClr val="195365"/>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375387"/>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Erstellung der Projektskizze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b="0" dirty="0">
                          <a:solidFill>
                            <a:srgbClr val="195365"/>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92836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Einreichung der Projektskizze</a:t>
                      </a:r>
                      <a:br>
                        <a:rPr kumimoji="0" lang="de-DE" sz="1600" b="0" i="0" u="none" strike="noStrike" kern="1200" cap="none" spc="0" normalizeH="0" baseline="0" noProof="0" dirty="0">
                          <a:ln>
                            <a:noFill/>
                          </a:ln>
                          <a:solidFill>
                            <a:srgbClr val="195365"/>
                          </a:solidFill>
                          <a:effectLst/>
                          <a:uLnTx/>
                          <a:uFillTx/>
                          <a:latin typeface="+mn-lt"/>
                          <a:ea typeface="+mn-ea"/>
                          <a:cs typeface="+mn-cs"/>
                        </a:rPr>
                      </a:br>
                      <a:r>
                        <a:rPr kumimoji="0" lang="de-DE" sz="1600" b="0" i="0" u="none" strike="noStrike" kern="1200" cap="none" spc="0" normalizeH="0" baseline="0" noProof="0" dirty="0">
                          <a:ln>
                            <a:noFill/>
                          </a:ln>
                          <a:solidFill>
                            <a:srgbClr val="195365"/>
                          </a:solidFill>
                          <a:effectLst/>
                          <a:uLnTx/>
                          <a:uFillTx/>
                          <a:latin typeface="+mn-lt"/>
                          <a:ea typeface="+mn-ea"/>
                          <a:cs typeface="+mn-cs"/>
                        </a:rPr>
                        <a:t>Antragstellung auf Einrichtung eines neuen Studiengangs beim Land Niedersachsen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noProof="0" dirty="0">
                          <a:solidFill>
                            <a:srgbClr val="195365"/>
                          </a:solidFill>
                          <a:latin typeface="+mn-lt"/>
                          <a:ea typeface="+mn-ea"/>
                          <a:cs typeface="+mn-cs"/>
                        </a:rPr>
                        <a:t>März 2024</a:t>
                      </a:r>
                    </a:p>
                    <a:p>
                      <a:endParaRPr lang="de-DE" sz="1600" b="0" dirty="0">
                        <a:solidFill>
                          <a:srgbClr val="195365"/>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831809"/>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95365"/>
                          </a:solidFill>
                          <a:effectLst/>
                          <a:uLnTx/>
                          <a:uFillTx/>
                          <a:latin typeface="+mn-lt"/>
                          <a:ea typeface="+mn-ea"/>
                          <a:cs typeface="+mn-cs"/>
                        </a:rPr>
                        <a:t>Optimierung und Fine-tuning des Curriculums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600" b="0" dirty="0">
                          <a:solidFill>
                            <a:srgbClr val="195365"/>
                          </a:solidFill>
                        </a:rPr>
                        <a:t>2024 / 2025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148066"/>
                  </a:ext>
                </a:extLst>
              </a:tr>
            </a:tbl>
          </a:graphicData>
        </a:graphic>
      </p:graphicFrame>
      <p:sp>
        <p:nvSpPr>
          <p:cNvPr id="4" name="Foliennummernplatzhalter 3">
            <a:extLst>
              <a:ext uri="{FF2B5EF4-FFF2-40B4-BE49-F238E27FC236}">
                <a16:creationId xmlns:a16="http://schemas.microsoft.com/office/drawing/2014/main" id="{7B410642-E333-4828-960B-8A8DD3C13F3C}"/>
              </a:ext>
            </a:extLst>
          </p:cNvPr>
          <p:cNvSpPr>
            <a:spLocks noGrp="1"/>
          </p:cNvSpPr>
          <p:nvPr>
            <p:ph type="sldNum" sz="quarter" idx="12"/>
          </p:nvPr>
        </p:nvSpPr>
        <p:spPr/>
        <p:txBody>
          <a:bodyPr/>
          <a:lstStyle/>
          <a:p>
            <a:fld id="{2E3B6F9F-F27F-4258-B691-A8CA2864D830}" type="slidenum">
              <a:rPr lang="de-DE" smtClean="0"/>
              <a:t>9</a:t>
            </a:fld>
            <a:endParaRPr lang="de-DE"/>
          </a:p>
        </p:txBody>
      </p:sp>
      <p:sp>
        <p:nvSpPr>
          <p:cNvPr id="8" name="Textfeld 7">
            <a:extLst>
              <a:ext uri="{FF2B5EF4-FFF2-40B4-BE49-F238E27FC236}">
                <a16:creationId xmlns:a16="http://schemas.microsoft.com/office/drawing/2014/main" id="{E8DF1B45-6F0F-4CEC-B8F3-B66CD65D4E53}"/>
              </a:ext>
            </a:extLst>
          </p:cNvPr>
          <p:cNvSpPr txBox="1"/>
          <p:nvPr/>
        </p:nvSpPr>
        <p:spPr>
          <a:xfrm>
            <a:off x="3204910" y="6138052"/>
            <a:ext cx="4862228" cy="369332"/>
          </a:xfrm>
          <a:prstGeom prst="rect">
            <a:avLst/>
          </a:prstGeom>
          <a:solidFill>
            <a:srgbClr val="19536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r>
              <a:rPr lang="de-DE" dirty="0">
                <a:solidFill>
                  <a:srgbClr val="C3DA46"/>
                </a:solidFill>
              </a:rPr>
              <a:t>Bei Bewilligung:  Start Wintersemester 2025/2026</a:t>
            </a:r>
          </a:p>
        </p:txBody>
      </p:sp>
    </p:spTree>
    <p:extLst>
      <p:ext uri="{BB962C8B-B14F-4D97-AF65-F5344CB8AC3E}">
        <p14:creationId xmlns:p14="http://schemas.microsoft.com/office/powerpoint/2010/main" val="252165152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785</Words>
  <Application>Microsoft Office PowerPoint</Application>
  <PresentationFormat>Breitbild</PresentationFormat>
  <Paragraphs>99</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Calibri Light</vt:lpstr>
      <vt:lpstr>Office</vt:lpstr>
      <vt:lpstr> MINTCHALLENGE PLUS   Mit interdisziplinärer MINT-Bildung neue Zielgruppen erreichen </vt:lpstr>
      <vt:lpstr>MINTCHALLENGE PLUS Mit interdisziplinärer MINT-Bildung neue Zielgruppen erreichen</vt:lpstr>
      <vt:lpstr>Was bedeutet Interdisziplinarität?</vt:lpstr>
      <vt:lpstr>Für ein tragfähiges Marketing-Konzept eines interdisziplinären MINT-Programms ist es wichtig,  die Perspektiven, Erwartungen und Erfahrungen der verschiedenen Stakeholder zusammenzubringen!</vt:lpstr>
      <vt:lpstr>Unsere Zielgruppe - Perspektive von Schüler*innen nach dem Abitur</vt:lpstr>
      <vt:lpstr>Perspektive Universität / Fakultät, Forschung, Wirtschaft und Industrie</vt:lpstr>
      <vt:lpstr>Bestehende Maßnahmen zur Gewinnung neuer Zielgruppen</vt:lpstr>
      <vt:lpstr>Konzept eines neuen, modernen, zeitgemäßen Studiengangs</vt:lpstr>
      <vt:lpstr>Projektstatus / Zeitlinie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Martin Wenderoth</dc:creator>
  <cp:lastModifiedBy>Lips, Yvonne</cp:lastModifiedBy>
  <cp:revision>62</cp:revision>
  <cp:lastPrinted>2024-01-10T12:57:51Z</cp:lastPrinted>
  <dcterms:created xsi:type="dcterms:W3CDTF">2024-01-05T06:55:42Z</dcterms:created>
  <dcterms:modified xsi:type="dcterms:W3CDTF">2024-01-12T09:35:52Z</dcterms:modified>
</cp:coreProperties>
</file>